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2" r:id="rId1"/>
    <p:sldMasterId id="2147483711" r:id="rId2"/>
    <p:sldMasterId id="2147483724" r:id="rId3"/>
  </p:sldMasterIdLst>
  <p:notesMasterIdLst>
    <p:notesMasterId r:id="rId128"/>
  </p:notesMasterIdLst>
  <p:sldIdLst>
    <p:sldId id="315" r:id="rId4"/>
    <p:sldId id="317" r:id="rId5"/>
    <p:sldId id="316" r:id="rId6"/>
    <p:sldId id="318" r:id="rId7"/>
    <p:sldId id="323" r:id="rId8"/>
    <p:sldId id="321" r:id="rId9"/>
    <p:sldId id="324" r:id="rId10"/>
    <p:sldId id="322" r:id="rId11"/>
    <p:sldId id="325" r:id="rId12"/>
    <p:sldId id="326" r:id="rId13"/>
    <p:sldId id="347" r:id="rId14"/>
    <p:sldId id="327" r:id="rId15"/>
    <p:sldId id="348" r:id="rId16"/>
    <p:sldId id="329" r:id="rId17"/>
    <p:sldId id="332" r:id="rId18"/>
    <p:sldId id="333" r:id="rId19"/>
    <p:sldId id="349" r:id="rId20"/>
    <p:sldId id="334" r:id="rId21"/>
    <p:sldId id="330" r:id="rId22"/>
    <p:sldId id="341" r:id="rId23"/>
    <p:sldId id="342" r:id="rId24"/>
    <p:sldId id="339" r:id="rId25"/>
    <p:sldId id="340" r:id="rId26"/>
    <p:sldId id="343" r:id="rId27"/>
    <p:sldId id="472" r:id="rId28"/>
    <p:sldId id="344" r:id="rId29"/>
    <p:sldId id="345" r:id="rId30"/>
    <p:sldId id="346" r:id="rId31"/>
    <p:sldId id="350" r:id="rId32"/>
    <p:sldId id="354" r:id="rId33"/>
    <p:sldId id="355" r:id="rId34"/>
    <p:sldId id="357" r:id="rId35"/>
    <p:sldId id="358" r:id="rId36"/>
    <p:sldId id="359" r:id="rId37"/>
    <p:sldId id="360" r:id="rId38"/>
    <p:sldId id="478" r:id="rId39"/>
    <p:sldId id="477" r:id="rId40"/>
    <p:sldId id="479" r:id="rId41"/>
    <p:sldId id="362" r:id="rId42"/>
    <p:sldId id="363" r:id="rId43"/>
    <p:sldId id="364" r:id="rId44"/>
    <p:sldId id="365" r:id="rId45"/>
    <p:sldId id="366" r:id="rId46"/>
    <p:sldId id="368" r:id="rId47"/>
    <p:sldId id="369" r:id="rId48"/>
    <p:sldId id="370" r:id="rId49"/>
    <p:sldId id="373" r:id="rId50"/>
    <p:sldId id="372" r:id="rId51"/>
    <p:sldId id="374" r:id="rId52"/>
    <p:sldId id="375" r:id="rId53"/>
    <p:sldId id="392" r:id="rId54"/>
    <p:sldId id="473" r:id="rId55"/>
    <p:sldId id="474" r:id="rId56"/>
    <p:sldId id="377" r:id="rId57"/>
    <p:sldId id="378" r:id="rId58"/>
    <p:sldId id="379" r:id="rId59"/>
    <p:sldId id="381" r:id="rId60"/>
    <p:sldId id="382" r:id="rId61"/>
    <p:sldId id="383" r:id="rId62"/>
    <p:sldId id="406" r:id="rId63"/>
    <p:sldId id="407" r:id="rId64"/>
    <p:sldId id="475" r:id="rId65"/>
    <p:sldId id="384" r:id="rId66"/>
    <p:sldId id="380" r:id="rId67"/>
    <p:sldId id="385" r:id="rId68"/>
    <p:sldId id="386" r:id="rId69"/>
    <p:sldId id="387" r:id="rId70"/>
    <p:sldId id="388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426" r:id="rId82"/>
    <p:sldId id="427" r:id="rId83"/>
    <p:sldId id="428" r:id="rId84"/>
    <p:sldId id="429" r:id="rId85"/>
    <p:sldId id="430" r:id="rId86"/>
    <p:sldId id="431" r:id="rId87"/>
    <p:sldId id="432" r:id="rId88"/>
    <p:sldId id="433" r:id="rId89"/>
    <p:sldId id="434" r:id="rId90"/>
    <p:sldId id="435" r:id="rId91"/>
    <p:sldId id="436" r:id="rId92"/>
    <p:sldId id="476" r:id="rId93"/>
    <p:sldId id="437" r:id="rId94"/>
    <p:sldId id="438" r:id="rId95"/>
    <p:sldId id="439" r:id="rId96"/>
    <p:sldId id="440" r:id="rId97"/>
    <p:sldId id="441" r:id="rId98"/>
    <p:sldId id="442" r:id="rId99"/>
    <p:sldId id="470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454" r:id="rId112"/>
    <p:sldId id="455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464" r:id="rId122"/>
    <p:sldId id="465" r:id="rId123"/>
    <p:sldId id="466" r:id="rId124"/>
    <p:sldId id="467" r:id="rId125"/>
    <p:sldId id="468" r:id="rId126"/>
    <p:sldId id="469" r:id="rId127"/>
  </p:sldIdLst>
  <p:sldSz cx="12192000" cy="6858000"/>
  <p:notesSz cx="6858000" cy="9144000"/>
  <p:embeddedFontLst>
    <p:embeddedFont>
      <p:font typeface="Algerian" panose="04020705040A02060702" pitchFamily="82" charset="0"/>
      <p:regular r:id="rId129"/>
    </p:embeddedFon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Cambria" panose="02040503050406030204" pitchFamily="18" charset="0"/>
      <p:regular r:id="rId134"/>
      <p:bold r:id="rId135"/>
      <p:italic r:id="rId136"/>
      <p:boldItalic r:id="rId137"/>
    </p:embeddedFont>
    <p:embeddedFont>
      <p:font typeface="Cambria Math" panose="02040503050406030204" pitchFamily="18" charset="0"/>
      <p:regular r:id="rId138"/>
    </p:embeddedFont>
    <p:embeddedFont>
      <p:font typeface="Consolas" panose="020B0609020204030204" pitchFamily="49" charset="0"/>
      <p:regular r:id="rId139"/>
      <p:bold r:id="rId140"/>
      <p:italic r:id="rId141"/>
      <p:boldItalic r:id="rId142"/>
    </p:embeddedFont>
    <p:embeddedFont>
      <p:font typeface="Roboto Condensed Light" panose="02000000000000000000" pitchFamily="2" charset="0"/>
      <p:regular r:id="rId143"/>
      <p:italic r:id="rId144"/>
    </p:embeddedFont>
    <p:embeddedFont>
      <p:font typeface="Wingdings 3" panose="05040102010807070707" pitchFamily="18" charset="2"/>
      <p:regular r:id="rId145"/>
    </p:embeddedFont>
  </p:embeddedFontLst>
  <p:custDataLst>
    <p:tags r:id="rId1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dVEhVPe/7FwO1/RU9tZ1Q==" hashData="sZL8k8kqMEgGAowf3YTW7nK/cvg2IK2HZmMJuAqgm3p0IMwX9oCE9k8ClHUNo0XOuoyKOMmXhhIxbTHClnJ8N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/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font" Target="fonts/font10.fntdata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notesMaster" Target="notesMasters/notesMaster1.xml"/><Relationship Id="rId149" Type="http://schemas.openxmlformats.org/officeDocument/2006/relationships/theme" Target="theme/theme1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font" Target="fonts/font6.fntdata"/><Relationship Id="rId139" Type="http://schemas.openxmlformats.org/officeDocument/2006/relationships/font" Target="fonts/font11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tableStyles" Target="tableStyle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font" Target="fonts/font1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font" Target="fonts/font12.fntdata"/><Relationship Id="rId14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font" Target="fonts/font2.fntdata"/><Relationship Id="rId135" Type="http://schemas.openxmlformats.org/officeDocument/2006/relationships/font" Target="fonts/font7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font" Target="fonts/font13.fntdata"/><Relationship Id="rId146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font" Target="fonts/font3.fntdata"/><Relationship Id="rId136" Type="http://schemas.openxmlformats.org/officeDocument/2006/relationships/font" Target="fonts/font8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font" Target="fonts/font4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font" Target="fonts/font15.fntdata"/><Relationship Id="rId14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font" Target="fonts/font5.fntdata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font" Target="fonts/font16.fntdata"/><Relationship Id="rId90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77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833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002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77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/>
              <a:t>Analysis and Design of Algorithms </a:t>
            </a:r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(ADA)</a:t>
            </a:r>
          </a:p>
          <a:p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52325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1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4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3390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 of Algorithm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165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 of Algorithm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0992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 of Algorithm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61787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Analysis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of Algorithm 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061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>
            <a:fillRect/>
          </a:stretch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13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180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03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587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9675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162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91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524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1464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03919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346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876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5639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6730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7349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8380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2285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2632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14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992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5932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73227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09905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5769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647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1457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1561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29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86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12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39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1"/>
          <p:cNvPicPr/>
          <p:nvPr/>
        </p:nvPicPr>
        <p:blipFill>
          <a:blip r:embed="rId35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6" name="Google Shape;7;p1"/>
          <p:cNvPicPr/>
          <p:nvPr/>
        </p:nvPicPr>
        <p:blipFill>
          <a:blip r:embed="rId36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2" name="Google Shape;10;p1"/>
          <p:cNvPicPr/>
          <p:nvPr/>
        </p:nvPicPr>
        <p:blipFill>
          <a:blip r:embed="rId37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pPr algn="ctr"/>
            <a:r>
              <a:rPr lang="en-US" sz="6933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4140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667" r:id="rId19"/>
    <p:sldLayoutId id="2147483689" r:id="rId20"/>
    <p:sldLayoutId id="2147483690" r:id="rId21"/>
    <p:sldLayoutId id="2147483673" r:id="rId22"/>
    <p:sldLayoutId id="2147483691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1" r:id="rId29"/>
    <p:sldLayoutId id="2147483683" r:id="rId30"/>
    <p:sldLayoutId id="2147483682" r:id="rId31"/>
    <p:sldLayoutId id="2147483684" r:id="rId32"/>
    <p:sldLayoutId id="214748368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43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5950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680" y="103200"/>
            <a:ext cx="3743520" cy="741600"/>
          </a:xfrm>
          <a:prstGeom prst="rect">
            <a:avLst/>
          </a:prstGeom>
        </p:spPr>
        <p:txBody>
          <a:bodyPr tIns="91440" bIns="91440" anchor="b">
            <a:normAutofit fontScale="42000"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568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1072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32596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4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1.png"/><Relationship Id="rId4" Type="http://schemas.openxmlformats.org/officeDocument/2006/relationships/image" Target="../media/image20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09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.png"/><Relationship Id="rId7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10" Type="http://schemas.openxmlformats.org/officeDocument/2006/relationships/image" Target="../media/image104.png"/><Relationship Id="rId4" Type="http://schemas.openxmlformats.org/officeDocument/2006/relationships/image" Target="../media/image980.png"/><Relationship Id="rId9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69.png"/><Relationship Id="rId3" Type="http://schemas.openxmlformats.org/officeDocument/2006/relationships/image" Target="../media/image170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78100" y="2139950"/>
            <a:ext cx="7035800" cy="2578100"/>
          </a:xfrm>
        </p:spPr>
        <p:txBody>
          <a:bodyPr/>
          <a:lstStyle/>
          <a:p>
            <a:pPr algn="ctr"/>
            <a:r>
              <a:rPr lang="en-US" sz="5400" b="0" dirty="0"/>
              <a:t>Unit-2</a:t>
            </a:r>
            <a:r>
              <a:rPr lang="en-US" sz="5400" dirty="0"/>
              <a:t>:</a:t>
            </a:r>
            <a:br>
              <a:rPr lang="en-US" sz="5400" dirty="0"/>
            </a:br>
            <a:r>
              <a:rPr lang="en-US" sz="5400" b="0" dirty="0"/>
              <a:t>Analysis of </a:t>
            </a:r>
            <a:r>
              <a:rPr lang="en-US" sz="54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6914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15665" y="1066800"/>
                <a:ext cx="38791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Search for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in given array</a:t>
                </a:r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65" y="1066800"/>
                <a:ext cx="3879139" cy="461665"/>
              </a:xfrm>
              <a:prstGeom prst="rect">
                <a:avLst/>
              </a:prstGeom>
              <a:blipFill>
                <a:blip r:embed="rId2"/>
                <a:stretch>
                  <a:fillRect l="-2358" t="-10526" r="-1572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838391"/>
                  </p:ext>
                </p:extLst>
              </p:nvPr>
            </p:nvGraphicFramePr>
            <p:xfrm>
              <a:off x="6096000" y="1075731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838391"/>
                  </p:ext>
                </p:extLst>
              </p:nvPr>
            </p:nvGraphicFramePr>
            <p:xfrm>
              <a:off x="6096000" y="1075731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1316" r="-4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923" t="-1316" r="-3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316" r="-2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885" t="-1316" r="-101923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/>
          <p:cNvCxnSpPr/>
          <p:nvPr/>
        </p:nvCxnSpPr>
        <p:spPr>
          <a:xfrm>
            <a:off x="1506065" y="1676400"/>
            <a:ext cx="87630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06065" y="18288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Comparing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value of </a:t>
            </a:r>
            <a:r>
              <a:rPr lang="en-IN" b="1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b="1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index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with the given element one by one, until we get the required element or end of the array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506065" y="2514600"/>
            <a:ext cx="87630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06064" y="2514600"/>
            <a:ext cx="1461259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1: </a:t>
            </a:r>
            <a:r>
              <a:rPr lang="en-IN" b="1" dirty="0" err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=1</a:t>
            </a:r>
            <a:endParaRPr lang="en-US" b="1" dirty="0">
              <a:solidFill>
                <a:srgbClr val="A711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049093"/>
                  </p:ext>
                </p:extLst>
              </p:nvPr>
            </p:nvGraphicFramePr>
            <p:xfrm>
              <a:off x="2218580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049093"/>
                  </p:ext>
                </p:extLst>
              </p:nvPr>
            </p:nvGraphicFramePr>
            <p:xfrm>
              <a:off x="2218580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23" t="-2667" r="-2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048" t="-2667" r="-1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885" t="-2667" r="-1923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2317175" y="3560700"/>
            <a:ext cx="260008" cy="614065"/>
            <a:chOff x="457200" y="3505200"/>
            <a:chExt cx="260008" cy="614065"/>
          </a:xfrm>
        </p:grpSpPr>
        <p:sp>
          <p:nvSpPr>
            <p:cNvPr id="12" name="TextBox 11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 err="1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1506065" y="4424065"/>
            <a:ext cx="40386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3003" y="4439405"/>
            <a:ext cx="1438102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Step 2: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=2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129698"/>
                  </p:ext>
                </p:extLst>
              </p:nvPr>
            </p:nvGraphicFramePr>
            <p:xfrm>
              <a:off x="2178365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129698"/>
                  </p:ext>
                </p:extLst>
              </p:nvPr>
            </p:nvGraphicFramePr>
            <p:xfrm>
              <a:off x="2178365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62" t="-1316" r="-3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048" t="-1316" r="-2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923" t="-1316" r="-1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923" t="-1316" r="-2885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2332851" y="5470164"/>
            <a:ext cx="260008" cy="614065"/>
            <a:chOff x="-171054" y="3560700"/>
            <a:chExt cx="260008" cy="614065"/>
          </a:xfrm>
        </p:grpSpPr>
        <p:sp>
          <p:nvSpPr>
            <p:cNvPr id="18" name="TextBox 17"/>
            <p:cNvSpPr txBox="1"/>
            <p:nvPr/>
          </p:nvSpPr>
          <p:spPr>
            <a:xfrm>
              <a:off x="-171054" y="37131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 err="1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-41050" y="35607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 flipH="1">
            <a:off x="5544665" y="2514600"/>
            <a:ext cx="0" cy="388620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56239" y="2526175"/>
            <a:ext cx="1363155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Step 3: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=3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868247"/>
                  </p:ext>
                </p:extLst>
              </p:nvPr>
            </p:nvGraphicFramePr>
            <p:xfrm>
              <a:off x="6050991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868247"/>
                  </p:ext>
                </p:extLst>
              </p:nvPr>
            </p:nvGraphicFramePr>
            <p:xfrm>
              <a:off x="6050991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923" t="-2667" r="-2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9048" t="-2667" r="-1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2885" t="-2667" r="-1923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/>
          <p:cNvGrpSpPr/>
          <p:nvPr/>
        </p:nvGrpSpPr>
        <p:grpSpPr>
          <a:xfrm>
            <a:off x="6789387" y="3572105"/>
            <a:ext cx="260008" cy="614065"/>
            <a:chOff x="457200" y="3505200"/>
            <a:chExt cx="260008" cy="614065"/>
          </a:xfrm>
        </p:grpSpPr>
        <p:sp>
          <p:nvSpPr>
            <p:cNvPr id="24" name="TextBox 23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 err="1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5544665" y="4416955"/>
            <a:ext cx="47244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44664" y="4419600"/>
            <a:ext cx="1374727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Step 4: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=4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528966"/>
                  </p:ext>
                </p:extLst>
              </p:nvPr>
            </p:nvGraphicFramePr>
            <p:xfrm>
              <a:off x="6050991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528966"/>
                  </p:ext>
                </p:extLst>
              </p:nvPr>
            </p:nvGraphicFramePr>
            <p:xfrm>
              <a:off x="6050991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Group 28"/>
          <p:cNvGrpSpPr/>
          <p:nvPr/>
        </p:nvGrpSpPr>
        <p:grpSpPr>
          <a:xfrm>
            <a:off x="7516853" y="5461077"/>
            <a:ext cx="260008" cy="614065"/>
            <a:chOff x="-133836" y="3491041"/>
            <a:chExt cx="260008" cy="614065"/>
          </a:xfrm>
        </p:grpSpPr>
        <p:sp>
          <p:nvSpPr>
            <p:cNvPr id="30" name="TextBox 29"/>
            <p:cNvSpPr txBox="1"/>
            <p:nvPr/>
          </p:nvSpPr>
          <p:spPr>
            <a:xfrm>
              <a:off x="-133836" y="3643441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>
                  <a:solidFill>
                    <a:srgbClr val="C00000"/>
                  </a:solidFill>
                </a:rPr>
                <a:t>i</a:t>
              </a:r>
              <a:endParaRPr lang="en-US" sz="2400" b="1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-3832" y="3491041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997026" y="4941425"/>
                <a:ext cx="4817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026" y="4941425"/>
                <a:ext cx="48173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136335" y="6031468"/>
            <a:ext cx="3707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found at </a:t>
            </a:r>
            <a:r>
              <a:rPr lang="en-IN" sz="2000" b="1" dirty="0" err="1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sz="2000" b="1" baseline="30000" dirty="0" err="1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IN" sz="2000" b="1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index, </a:t>
            </a:r>
            <a:r>
              <a:rPr lang="en-IN" sz="2000" b="1" dirty="0" err="1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sz="2000" b="1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=4</a:t>
            </a:r>
            <a:endParaRPr lang="en-US" sz="2000" b="1" dirty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166030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030" y="4019490"/>
                <a:ext cx="82230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181705" y="6075142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705" y="6075142"/>
                <a:ext cx="82230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174719" y="4018168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19" y="4018168"/>
                <a:ext cx="82230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Shape 1">
            <a:extLst>
              <a:ext uri="{FF2B5EF4-FFF2-40B4-BE49-F238E27FC236}">
                <a16:creationId xmlns:a16="http://schemas.microsoft.com/office/drawing/2014/main" id="{63F92FFE-EFC9-A1BA-6B3F-2051AA47A41F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Linear search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6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06 -3.7037E-07 L 0.06081 -3.7037E-07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06 2.96296E-06 L 0.06823 2.96296E-06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06 -7.40741E-07 L 0.06666 -7.40741E-07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5" grpId="0" animBg="1"/>
      <p:bldP spid="21" grpId="0" animBg="1"/>
      <p:bldP spid="27" grpId="0" animBg="1"/>
      <p:bldP spid="32" grpId="0"/>
      <p:bldP spid="33" grpId="0"/>
      <p:bldP spid="34" grpId="0" animBg="1"/>
      <p:bldP spid="35" grpId="0" animBg="1"/>
      <p:bldP spid="3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4186" y="1003177"/>
            <a:ext cx="11724289" cy="55840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 using shell sort.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2: Now, the Segmenting Gap = 2 (4/2)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insertion sort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45230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27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13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9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851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3709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56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42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28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/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/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0" name="Elbow Connector 49"/>
          <p:cNvCxnSpPr/>
          <p:nvPr/>
        </p:nvCxnSpPr>
        <p:spPr>
          <a:xfrm rot="16200000" flipH="1">
            <a:off x="2975910" y="3164667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H="1">
            <a:off x="4344198" y="3164667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6200000" flipH="1">
            <a:off x="5712487" y="3171018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6200000" flipH="1">
            <a:off x="7080777" y="3164668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80063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625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483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341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199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057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915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773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631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/>
              <p:cNvGraphicFramePr>
                <a:graphicFrameLocks noGrp="1"/>
              </p:cNvGraphicFramePr>
              <p:nvPr/>
            </p:nvGraphicFramePr>
            <p:xfrm>
              <a:off x="1980063" y="419680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/>
              <p:cNvGraphicFramePr>
                <a:graphicFrameLocks noGrp="1"/>
              </p:cNvGraphicFramePr>
              <p:nvPr/>
            </p:nvGraphicFramePr>
            <p:xfrm>
              <a:off x="1980063" y="419680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Rectangle 67"/>
          <p:cNvSpPr/>
          <p:nvPr/>
        </p:nvSpPr>
        <p:spPr>
          <a:xfrm>
            <a:off x="1993126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6756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3614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0472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330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188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1046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7904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762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/>
              <p:cNvGraphicFramePr>
                <a:graphicFrameLocks noGrp="1"/>
              </p:cNvGraphicFramePr>
              <p:nvPr/>
            </p:nvGraphicFramePr>
            <p:xfrm>
              <a:off x="1993126" y="5568407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/>
              <p:cNvGraphicFramePr>
                <a:graphicFrameLocks noGrp="1"/>
              </p:cNvGraphicFramePr>
              <p:nvPr/>
            </p:nvGraphicFramePr>
            <p:xfrm>
              <a:off x="1993126" y="5568407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2" name="Elbow Connector 81"/>
          <p:cNvCxnSpPr/>
          <p:nvPr/>
        </p:nvCxnSpPr>
        <p:spPr>
          <a:xfrm rot="16200000" flipH="1">
            <a:off x="3713960" y="4475939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/>
          <p:nvPr/>
        </p:nvCxnSpPr>
        <p:spPr>
          <a:xfrm rot="16200000" flipH="1">
            <a:off x="5082248" y="4475939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6200000" flipH="1">
            <a:off x="6448887" y="4469306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Shape 1">
            <a:extLst>
              <a:ext uri="{FF2B5EF4-FFF2-40B4-BE49-F238E27FC236}">
                <a16:creationId xmlns:a16="http://schemas.microsoft.com/office/drawing/2014/main" id="{CBE6F3E8-3A09-0D05-0F8A-E358594F08D4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Shell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7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  <p:cond evt="onBegin" delay="0">
                          <p:tn val="44"/>
                        </p:cond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  <p:cond evt="onBegin" delay="0">
                          <p:tn val="80"/>
                        </p:cond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  <p:cond evt="onBegin" delay="0">
                          <p:tn val="112"/>
                        </p:cond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  <p:cond evt="onBegin" delay="0">
                          <p:tn val="134"/>
                        </p:cond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  <p:cond evt="onBegin" delay="0">
                          <p:tn val="145"/>
                        </p:cond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mph" presetSubtype="2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  <p:cond evt="onBegin" delay="0">
                          <p:tn val="163"/>
                        </p:cond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7553" y="976544"/>
            <a:ext cx="11750922" cy="547823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 using shell sort.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3: Now, the Segmenting Gap = 1 (2/2)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insertion sort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45230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27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13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9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851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3709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56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42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28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/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/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Rectangle 53"/>
          <p:cNvSpPr/>
          <p:nvPr/>
        </p:nvSpPr>
        <p:spPr>
          <a:xfrm>
            <a:off x="1980063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625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483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341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199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057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915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773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631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/>
              <p:cNvGraphicFramePr>
                <a:graphicFrameLocks noGrp="1"/>
              </p:cNvGraphicFramePr>
              <p:nvPr/>
            </p:nvGraphicFramePr>
            <p:xfrm>
              <a:off x="1980063" y="4562568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/>
              <p:cNvGraphicFramePr>
                <a:graphicFrameLocks noGrp="1"/>
              </p:cNvGraphicFramePr>
              <p:nvPr/>
            </p:nvGraphicFramePr>
            <p:xfrm>
              <a:off x="1980063" y="4562568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1" name="Elbow Connector 80"/>
          <p:cNvCxnSpPr/>
          <p:nvPr/>
        </p:nvCxnSpPr>
        <p:spPr>
          <a:xfrm rot="16200000" flipH="1">
            <a:off x="2662357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6200000" flipH="1">
            <a:off x="3340152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H="1">
            <a:off x="4027331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H="1">
            <a:off x="4700434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16200000" flipH="1">
            <a:off x="5392583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6200000" flipH="1">
            <a:off x="6075071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16200000" flipH="1">
            <a:off x="6748174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6200000" flipH="1">
            <a:off x="7430662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3248314" y="5891345"/>
            <a:ext cx="421057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entire array is sorted now.</a:t>
            </a:r>
          </a:p>
        </p:txBody>
      </p:sp>
      <p:sp>
        <p:nvSpPr>
          <p:cNvPr id="50" name="TextShape 1">
            <a:extLst>
              <a:ext uri="{FF2B5EF4-FFF2-40B4-BE49-F238E27FC236}">
                <a16:creationId xmlns:a16="http://schemas.microsoft.com/office/drawing/2014/main" id="{2E2A6C4F-B73D-1C4B-90DB-B969333E48CD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Shell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  <p:cond evt="onBegin" delay="0">
                          <p:tn val="44"/>
                        </p:cond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  <p:cond evt="onBegin" delay="0">
                          <p:tn val="70"/>
                        </p:cond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  <p:cond evt="onBegin" delay="0">
                          <p:tn val="108"/>
                        </p:cond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  <p:cond evt="onBegin" delay="0">
                          <p:tn val="140"/>
                        </p:cond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9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29810"/>
                <a:ext cx="11616715" cy="542496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Divide the array into several smaller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non contiguous segments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distance between successive elements in one segment is called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 gap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segment is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sorted within itself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using insertion sort.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re-segment into larger segments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(smaller gap) and repeat sorting process.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Continue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until only one segment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left, i.e., gap = 1.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Final sorting finishes the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entire array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sorting.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of shell 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29810"/>
                <a:ext cx="11616715" cy="5424965"/>
              </a:xfrm>
              <a:blipFill>
                <a:blip r:embed="rId2"/>
                <a:stretch>
                  <a:fillRect t="-24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2EC06013-FA6F-8C3C-EA0C-F01ADD32F09A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Shell sort - procedure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03177"/>
            <a:ext cx="11616715" cy="54515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Radix Sort puts the elements in order by </a:t>
            </a: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comparing the digits of the numbers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Each element in the 𝒏-element array 𝑨 has 𝒅 digits, where digit 1 is the lowest-order digit and digit 𝑑 is the highest order digit. 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43997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Sort following elements in Ascending order using radix sort.</a:t>
            </a:r>
          </a:p>
          <a:p>
            <a:pPr marL="0" indent="0" algn="l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	363, 729, 329, 873, 691, 521, 435, 297</a:t>
            </a: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43997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706" y="2710758"/>
            <a:ext cx="10111350" cy="1580817"/>
          </a:xfrm>
          <a:prstGeom prst="rect">
            <a:avLst/>
          </a:prstGeom>
          <a:solidFill>
            <a:srgbClr val="FDEDF5"/>
          </a:solidFill>
        </p:spPr>
        <p:txBody>
          <a:bodyPr wrap="square" rtlCol="0">
            <a:spAutoFit/>
          </a:bodyPr>
          <a:lstStyle/>
          <a:p>
            <a:pPr marL="217170">
              <a:lnSpc>
                <a:spcPct val="124000"/>
              </a:lnSpc>
            </a:pPr>
            <a:r>
              <a:rPr lang="en-US" sz="2600" i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RADIX-SORT(A, d)</a:t>
            </a:r>
          </a:p>
          <a:p>
            <a:pPr marL="400050" lvl="1" indent="0">
              <a:lnSpc>
                <a:spcPct val="124000"/>
              </a:lnSpc>
              <a:buNone/>
            </a:pPr>
            <a:r>
              <a:rPr lang="en-US" sz="2600" i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en-US" sz="2600" i="1" dirty="0" err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600" i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1 to d</a:t>
            </a:r>
          </a:p>
          <a:p>
            <a:pPr marL="1257300" lvl="3">
              <a:lnSpc>
                <a:spcPct val="124000"/>
              </a:lnSpc>
            </a:pPr>
            <a:r>
              <a:rPr lang="en-US" sz="2600" i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 use a stable sort to sort array A on digit </a:t>
            </a:r>
            <a:r>
              <a:rPr lang="en-US" sz="2600" i="1" dirty="0" err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endParaRPr lang="en-US" dirty="0">
              <a:solidFill>
                <a:srgbClr val="A71160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B88514F1-0851-16D6-152C-7FF2A617BBC5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radix sort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066800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3      6     3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589449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7      2     9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111433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3      2     9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2633417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8      7     3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3155401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6      9     1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3677385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5      2     1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4199369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4      3     5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4721350"/>
            <a:ext cx="210312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2      9     7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4237" y="5729646"/>
            <a:ext cx="2103120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 on column 1</a:t>
            </a:r>
          </a:p>
        </p:txBody>
      </p:sp>
      <p:sp>
        <p:nvSpPr>
          <p:cNvPr id="13" name="Up Arrow 12"/>
          <p:cNvSpPr/>
          <p:nvPr/>
        </p:nvSpPr>
        <p:spPr>
          <a:xfrm>
            <a:off x="2349137" y="5283926"/>
            <a:ext cx="190500" cy="457200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64139" y="1066800"/>
            <a:ext cx="2103119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6      9     1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64140" y="1589449"/>
            <a:ext cx="2103118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5      2     1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64139" y="2111433"/>
            <a:ext cx="2103117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A71160"/>
                </a:solidFill>
              </a:rPr>
              <a:t>3      6     3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4140" y="2633417"/>
            <a:ext cx="2103116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8      7     3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64139" y="3155401"/>
            <a:ext cx="2103115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4      3     5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64140" y="3677385"/>
            <a:ext cx="2103114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2      9     7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64139" y="4199369"/>
            <a:ext cx="2103113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7      2     9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64140" y="4721350"/>
            <a:ext cx="2103112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3      2     9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8763" y="5729646"/>
            <a:ext cx="2103120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 on column 2</a:t>
            </a:r>
          </a:p>
        </p:txBody>
      </p:sp>
      <p:sp>
        <p:nvSpPr>
          <p:cNvPr id="23" name="Up Arrow 22"/>
          <p:cNvSpPr/>
          <p:nvPr/>
        </p:nvSpPr>
        <p:spPr>
          <a:xfrm>
            <a:off x="4617720" y="5283925"/>
            <a:ext cx="190500" cy="457200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542179" y="1062444"/>
            <a:ext cx="2103117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5      2     1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42180" y="1585093"/>
            <a:ext cx="2103116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7      2     9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542179" y="2107077"/>
            <a:ext cx="2103115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3      2     9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542180" y="2629061"/>
            <a:ext cx="2103114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4      3     5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542179" y="3151045"/>
            <a:ext cx="2103113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3      6     3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42180" y="3673029"/>
            <a:ext cx="2103112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8      7     3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542179" y="4195013"/>
            <a:ext cx="2103111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6      9     1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542180" y="4716994"/>
            <a:ext cx="210311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A71160"/>
                </a:solidFill>
              </a:rPr>
              <a:t>2      9     7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99414" y="5729646"/>
            <a:ext cx="2103120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 on column 3</a:t>
            </a:r>
          </a:p>
        </p:txBody>
      </p:sp>
      <p:sp>
        <p:nvSpPr>
          <p:cNvPr id="59" name="Up Arrow 58"/>
          <p:cNvSpPr/>
          <p:nvPr/>
        </p:nvSpPr>
        <p:spPr>
          <a:xfrm>
            <a:off x="6664234" y="5279570"/>
            <a:ext cx="190500" cy="457200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037926" y="5721528"/>
            <a:ext cx="4203728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entire array is sorted now.</a:t>
            </a:r>
          </a:p>
        </p:txBody>
      </p:sp>
      <p:sp>
        <p:nvSpPr>
          <p:cNvPr id="34" name="TextShape 1">
            <a:extLst>
              <a:ext uri="{FF2B5EF4-FFF2-40B4-BE49-F238E27FC236}">
                <a16:creationId xmlns:a16="http://schemas.microsoft.com/office/drawing/2014/main" id="{32DCBD7B-546B-952B-2D3E-8ACCDD2F1086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radix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5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06 L 0.23984 -0.30463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06 L 0.23984 -0.3044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06 L 0.23984 0.15255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81481E-06 L 0.23984 0.00023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07407E-06 L 0.23984 -0.15186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06 L 0.23984 -0.15185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07 L 0.23984 0.37917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06 L 0.23984 0.37916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4" presetClass="exit" presetSubtype="10" dur="5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-1.85185E-06 L 0.22813 -0.07824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2.59259E-06 L 0.22813 -0.38264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-4.81481E-06 L 0.22813 -0.38263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-4.07407E-06 L 0.22813 -0.07801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7.40741E-07 L 0.22813 0.15046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3.33333E-06 L 0.22813 0.15046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-4.44444E-06 L 0.22813 0.4551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0 L 0.22813 0.15069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4" presetClass="exit" presetSubtype="10" dur="5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-3.7037E-07 L 0.21979 -0.53426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-4.81481E-06 L 0.21979 -0.07754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3.7037E-07 L 0.21979 -0.1537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-2.22222E-06 L 0.21979 -0.00116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2.77556E-17 L 0.21979 0.30347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-4.44444E-06 L 0.21979 -0.07731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2.59259E-06 L 0.21979 0.37963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2.96296E-06 L 0.21979 0.15115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4" presetID="14" presetClass="exit" presetSubtype="10" dur="5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8" presetID="14" presetClass="exit" presetSubtype="10" dur="5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3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1" y="1003177"/>
                <a:ext cx="11477786" cy="538874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Sort the following elements in Ascending order using bucket sort.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Create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empty buckets.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Add each input element to appropriate bucket as,</a:t>
                </a:r>
              </a:p>
              <a:p>
                <a:pPr marL="914400" lvl="1" indent="-514350">
                  <a:buFont typeface="+mj-lt"/>
                  <a:buAutoNum type="alphaLcPeriod"/>
                </a:pPr>
                <a:r>
                  <a:rPr lang="en-US" sz="29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Bucket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holds values in the half-open interval, 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900" b="1" i="1" err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] &lt; (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29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900" b="1" i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Sort each bucket queue with insertion sort.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Merge all bucket queues together in order.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Expected running time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size of original sequence.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then sorting algorithm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1" y="1003177"/>
                <a:ext cx="11477786" cy="5388745"/>
              </a:xfrm>
              <a:blipFill>
                <a:blip r:embed="rId2"/>
                <a:stretch>
                  <a:fillRect l="-1381" t="-3281" r="-1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15640" y="1459865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9012945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621866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878319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4428108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04350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083359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23771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2532392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55703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475919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09600" y="2294709"/>
            <a:ext cx="109728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399315"/>
            <a:ext cx="109728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Shape 1">
            <a:extLst>
              <a:ext uri="{FF2B5EF4-FFF2-40B4-BE49-F238E27FC236}">
                <a16:creationId xmlns:a16="http://schemas.microsoft.com/office/drawing/2014/main" id="{74C57F66-A56E-84E4-E314-62FF83A44586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bucket sort - introduction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1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61032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45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35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96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93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29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51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30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09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27</a:t>
            </a:r>
          </a:p>
        </p:txBody>
      </p:sp>
      <p:sp>
        <p:nvSpPr>
          <p:cNvPr id="9" name="Rectangle 8"/>
          <p:cNvSpPr/>
          <p:nvPr/>
        </p:nvSpPr>
        <p:spPr>
          <a:xfrm>
            <a:off x="63867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725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39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583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61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441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91</a:t>
            </a:r>
          </a:p>
        </p:txBody>
      </p:sp>
      <p:sp>
        <p:nvSpPr>
          <p:cNvPr id="13" name="Can 12"/>
          <p:cNvSpPr/>
          <p:nvPr/>
        </p:nvSpPr>
        <p:spPr>
          <a:xfrm>
            <a:off x="1967119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28053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36435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44817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53575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61957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70339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78721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704283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>
            <a:off x="9542483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2609" y="4343400"/>
            <a:ext cx="30711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079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7400" y="4343400"/>
            <a:ext cx="25393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293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3216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461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225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5473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9396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843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38579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45</a:t>
            </a:r>
          </a:p>
        </p:txBody>
      </p:sp>
      <p:cxnSp>
        <p:nvCxnSpPr>
          <p:cNvPr id="34" name="Straight Arrow Connector 33"/>
          <p:cNvCxnSpPr>
            <a:stCxn id="4" idx="2"/>
          </p:cNvCxnSpPr>
          <p:nvPr/>
        </p:nvCxnSpPr>
        <p:spPr>
          <a:xfrm>
            <a:off x="3189632" y="2575560"/>
            <a:ext cx="2546947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723531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96</a:t>
            </a:r>
          </a:p>
        </p:txBody>
      </p:sp>
      <p:cxnSp>
        <p:nvCxnSpPr>
          <p:cNvPr id="36" name="Straight Arrow Connector 35"/>
          <p:cNvCxnSpPr>
            <a:stCxn id="5" idx="2"/>
            <a:endCxn id="35" idx="0"/>
          </p:cNvCxnSpPr>
          <p:nvPr/>
        </p:nvCxnSpPr>
        <p:spPr>
          <a:xfrm>
            <a:off x="3872119" y="2575560"/>
            <a:ext cx="6080012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24567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29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62767" y="3873938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24567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6367" y="3873938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2767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14979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723531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91</a:t>
            </a:r>
          </a:p>
        </p:txBody>
      </p:sp>
      <p:cxnSp>
        <p:nvCxnSpPr>
          <p:cNvPr id="44" name="Straight Arrow Connector 43"/>
          <p:cNvCxnSpPr>
            <a:stCxn id="6" idx="2"/>
          </p:cNvCxnSpPr>
          <p:nvPr/>
        </p:nvCxnSpPr>
        <p:spPr>
          <a:xfrm flipH="1">
            <a:off x="4039519" y="2575560"/>
            <a:ext cx="518400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2"/>
            <a:endCxn id="38" idx="0"/>
          </p:cNvCxnSpPr>
          <p:nvPr/>
        </p:nvCxnSpPr>
        <p:spPr>
          <a:xfrm flipH="1">
            <a:off x="4891367" y="2575560"/>
            <a:ext cx="352352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39" idx="0"/>
          </p:cNvCxnSpPr>
          <p:nvPr/>
        </p:nvCxnSpPr>
        <p:spPr>
          <a:xfrm flipH="1">
            <a:off x="4053167" y="2575560"/>
            <a:ext cx="187635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40" idx="0"/>
          </p:cNvCxnSpPr>
          <p:nvPr/>
        </p:nvCxnSpPr>
        <p:spPr>
          <a:xfrm flipH="1">
            <a:off x="3214967" y="2575560"/>
            <a:ext cx="3400352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2"/>
            <a:endCxn id="41" idx="0"/>
          </p:cNvCxnSpPr>
          <p:nvPr/>
        </p:nvCxnSpPr>
        <p:spPr>
          <a:xfrm flipH="1">
            <a:off x="4891367" y="2575560"/>
            <a:ext cx="240975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</p:cNvCxnSpPr>
          <p:nvPr/>
        </p:nvCxnSpPr>
        <p:spPr>
          <a:xfrm flipH="1">
            <a:off x="7412979" y="2575560"/>
            <a:ext cx="573940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43" idx="0"/>
          </p:cNvCxnSpPr>
          <p:nvPr/>
        </p:nvCxnSpPr>
        <p:spPr>
          <a:xfrm>
            <a:off x="8672719" y="2575560"/>
            <a:ext cx="127941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50698" y="4800600"/>
            <a:ext cx="4936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each bucket queue with insertion sort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821831" y="388620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27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21831" y="336386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713577" y="388620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713576" y="3363859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50698" y="5181600"/>
            <a:ext cx="4883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Merge all bucket queues together in order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3215640" y="1166719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343557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93455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7889049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019475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254641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29046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685456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541916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6743345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265357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3215640" y="5783671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343557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93455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7889049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019475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254641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29046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685456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541916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6743345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26535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3278778" y="5852160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953692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593772" y="5808617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181601" y="5808617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821680" y="5821680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6474824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141029" y="5847806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7768046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8460378" y="5860869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7" name="TextShape 1">
            <a:extLst>
              <a:ext uri="{FF2B5EF4-FFF2-40B4-BE49-F238E27FC236}">
                <a16:creationId xmlns:a16="http://schemas.microsoft.com/office/drawing/2014/main" id="{7EE668A8-A06A-8D50-B9F6-2A3B2847B78E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bucket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4" presetID="22" presetClass="entr" presetSubtype="8" dur="1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9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47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Bucket-Sort(A[1,…,n])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n ← length[A]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for </a:t>
            </a:r>
            <a:r>
              <a:rPr lang="en-US" sz="2400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1 to n do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insert A[</a:t>
            </a:r>
            <a:r>
              <a:rPr lang="en-US" sz="2400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 into bucket B[⌊A[</a:t>
            </a:r>
            <a:r>
              <a:rPr lang="en-US" sz="2400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÷ n 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⌋]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for </a:t>
            </a:r>
            <a:r>
              <a:rPr lang="en-US" sz="2400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0 to n – 1 do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sort bucket B[</a:t>
            </a:r>
            <a:r>
              <a:rPr lang="en-US" sz="2400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 with insertion sort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concatenate the buckets B[0], B[1], . . ., B[n - 1] together in 	order</a:t>
            </a:r>
            <a:r>
              <a:rPr lang="en-IN" sz="2400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.</a:t>
            </a:r>
            <a:endParaRPr lang="en-US" sz="2400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059" y="2444163"/>
            <a:ext cx="30732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99776" y="3268916"/>
            <a:ext cx="3700823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05F7AFD3-9708-8D40-D516-1A8FB41DEC2D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bucket sort -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967666"/>
            <a:ext cx="11616715" cy="548710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 using counting sort.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15640" y="1449107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6033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575541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3266" y="2297373"/>
            <a:ext cx="104926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1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3214" y="3057010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42214" y="3562330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Elements 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73266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0991" y="4507173"/>
            <a:ext cx="104926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2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79356" y="2297373"/>
                <a:ext cx="71876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Given elements are stored in an input array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[1,…,9]</m:t>
                    </m:r>
                  </m:oMath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356" y="2297373"/>
                <a:ext cx="7187685" cy="430887"/>
              </a:xfrm>
              <a:prstGeom prst="rect">
                <a:avLst/>
              </a:prstGeom>
              <a:blipFill>
                <a:blip r:embed="rId2"/>
                <a:stretch>
                  <a:fillRect l="-1103" t="-9859" b="-26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12459" y="4507173"/>
                <a:ext cx="76857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Define a temporary array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size of an array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equal to the </a:t>
                </a:r>
                <a:r>
                  <a:rPr lang="en-US" sz="2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maximum element </a:t>
                </a:r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array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Initialize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[1,…,6] </m:t>
                    </m:r>
                    <m:r>
                      <m:rPr>
                        <m:sty m:val="p"/>
                      </m:rPr>
                      <a:rPr lang="en-US" sz="220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459" y="4507173"/>
                <a:ext cx="7685707" cy="769441"/>
              </a:xfrm>
              <a:prstGeom prst="rect">
                <a:avLst/>
              </a:prstGeom>
              <a:blipFill>
                <a:blip r:embed="rId3"/>
                <a:stretch>
                  <a:fillRect l="-1032" t="-4724" r="-1111" b="-14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/>
            </p:nvGraphicFramePr>
            <p:xfrm>
              <a:off x="3931871" y="5426572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182245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/>
            </p:nvGraphicFramePr>
            <p:xfrm>
              <a:off x="3931871" y="5426572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923" r="-503670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923" r="-399091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835" t="-1923" r="-302752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835" t="-1923" r="-202752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182" t="-1923" r="-100909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752" t="-1923" r="-1835" b="-2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/>
          <p:cNvSpPr txBox="1"/>
          <p:nvPr/>
        </p:nvSpPr>
        <p:spPr>
          <a:xfrm>
            <a:off x="2738671" y="5358081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7671" y="5839136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Elements 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3929743" y="3469495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603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/>
            </p:nvGraphicFramePr>
            <p:xfrm>
              <a:off x="3931921" y="3123897"/>
              <a:ext cx="57476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0129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98661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/>
            </p:nvGraphicFramePr>
            <p:xfrm>
              <a:off x="3931921" y="3123897"/>
              <a:ext cx="57476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0129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98661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79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304" r="-62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13592" r="-6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13592" r="-5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9615" r="-397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4563" r="-3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14563" r="-2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7692" r="-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155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Shape 1">
            <a:extLst>
              <a:ext uri="{FF2B5EF4-FFF2-40B4-BE49-F238E27FC236}">
                <a16:creationId xmlns:a16="http://schemas.microsoft.com/office/drawing/2014/main" id="{A5AEB657-6DAB-38F5-5E54-07A01691C9BD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counting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2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  <p:cond evt="onBegin" delay="0">
                          <p:tn val="21"/>
                        </p:cond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  <p:cond evt="onBegin" delay="0">
                          <p:tn val="39"/>
                        </p:cond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20" grpId="0" animBg="1"/>
      <p:bldP spid="21" grpId="0"/>
      <p:bldP spid="22" grpId="0"/>
      <p:bldP spid="24" grpId="0" animBg="1"/>
      <p:bldP spid="2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985421"/>
            <a:ext cx="11616715" cy="54693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 using counting sort.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15640" y="1449107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6033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575541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3266" y="2297373"/>
            <a:ext cx="104926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3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3214" y="3070074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42214" y="3562330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Elements 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73266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0991" y="4507173"/>
            <a:ext cx="104926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4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9356" y="2297373"/>
            <a:ext cx="7718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Update an array C with the occurrences of each value of array 𝐴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12459" y="4507173"/>
            <a:ext cx="8008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In array 𝐶, from index 2 to 𝑛 add the value with previous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/>
            </p:nvGraphicFramePr>
            <p:xfrm>
              <a:off x="3931871" y="534819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/>
            </p:nvGraphicFramePr>
            <p:xfrm>
              <a:off x="3931871" y="534819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17" t="-1923" r="-503670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923" r="-399091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835" t="-1923" r="-302752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35" t="-1923" r="-202752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182" t="-1923" r="-100909" b="-2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752" t="-1923" r="-1835" b="-2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/>
          <p:cNvSpPr txBox="1"/>
          <p:nvPr/>
        </p:nvSpPr>
        <p:spPr>
          <a:xfrm>
            <a:off x="2738671" y="5266641"/>
            <a:ext cx="99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7671" y="5760758"/>
            <a:ext cx="1371600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Elements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2354" y="1453237"/>
                <a:ext cx="19332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Input array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54" y="1453237"/>
                <a:ext cx="1933286" cy="461665"/>
              </a:xfrm>
              <a:prstGeom prst="rect">
                <a:avLst/>
              </a:prstGeom>
              <a:blipFill>
                <a:blip r:embed="rId3"/>
                <a:stretch>
                  <a:fillRect l="-4717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388039"/>
                  </p:ext>
                </p:extLst>
              </p:nvPr>
            </p:nvGraphicFramePr>
            <p:xfrm>
              <a:off x="3931871" y="312315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1800" b="1" i="1" kern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388039"/>
                  </p:ext>
                </p:extLst>
              </p:nvPr>
            </p:nvGraphicFramePr>
            <p:xfrm>
              <a:off x="3931871" y="312315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923" r="-50367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923" r="-399091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835" t="-1923" r="-3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835" t="-1923" r="-2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182" t="-1923" r="-100909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752" t="-1923" r="-1835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Oval 28"/>
          <p:cNvSpPr/>
          <p:nvPr/>
        </p:nvSpPr>
        <p:spPr>
          <a:xfrm>
            <a:off x="4110865" y="3155039"/>
            <a:ext cx="270719" cy="27432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47248" y="1519310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71175" y="1531033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0" idx="4"/>
            <a:endCxn id="29" idx="0"/>
          </p:cNvCxnSpPr>
          <p:nvPr/>
        </p:nvCxnSpPr>
        <p:spPr>
          <a:xfrm flipH="1">
            <a:off x="4246225" y="1930790"/>
            <a:ext cx="1206763" cy="12242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4"/>
            <a:endCxn id="29" idx="0"/>
          </p:cNvCxnSpPr>
          <p:nvPr/>
        </p:nvCxnSpPr>
        <p:spPr>
          <a:xfrm flipH="1">
            <a:off x="4246225" y="1942513"/>
            <a:ext cx="3130690" cy="12125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27862" y="3535571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37" name="Oval 36"/>
          <p:cNvSpPr/>
          <p:nvPr/>
        </p:nvSpPr>
        <p:spPr>
          <a:xfrm>
            <a:off x="4759656" y="3150683"/>
            <a:ext cx="270719" cy="27432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60047" y="1513614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8" idx="4"/>
            <a:endCxn id="37" idx="0"/>
          </p:cNvCxnSpPr>
          <p:nvPr/>
        </p:nvCxnSpPr>
        <p:spPr>
          <a:xfrm flipH="1">
            <a:off x="4895016" y="1925094"/>
            <a:ext cx="3770771" cy="1225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89717" y="3535515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2857" y="3531216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22125" y="3522454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24060" y="3531160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70918" y="3535460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0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010297" y="3997234"/>
            <a:ext cx="0" cy="167204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646557" y="4142673"/>
            <a:ext cx="365760" cy="365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5" name="Elbow Connector 54"/>
          <p:cNvCxnSpPr>
            <a:stCxn id="54" idx="6"/>
          </p:cNvCxnSpPr>
          <p:nvPr/>
        </p:nvCxnSpPr>
        <p:spPr>
          <a:xfrm>
            <a:off x="5012317" y="4325553"/>
            <a:ext cx="95260" cy="135679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endCxn id="54" idx="2"/>
          </p:cNvCxnSpPr>
          <p:nvPr/>
        </p:nvCxnSpPr>
        <p:spPr>
          <a:xfrm rot="5400000" flipH="1" flipV="1">
            <a:off x="3865571" y="4875232"/>
            <a:ext cx="1330665" cy="2313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2"/>
            <a:endCxn id="54" idx="0"/>
          </p:cNvCxnSpPr>
          <p:nvPr/>
        </p:nvCxnSpPr>
        <p:spPr>
          <a:xfrm flipH="1">
            <a:off x="4829437" y="3901275"/>
            <a:ext cx="97440" cy="2413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325134" y="4129614"/>
            <a:ext cx="365760" cy="365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9" name="Elbow Connector 58"/>
          <p:cNvCxnSpPr>
            <a:stCxn id="58" idx="6"/>
          </p:cNvCxnSpPr>
          <p:nvPr/>
        </p:nvCxnSpPr>
        <p:spPr>
          <a:xfrm>
            <a:off x="5690894" y="4312494"/>
            <a:ext cx="122077" cy="1356786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endCxn id="58" idx="2"/>
          </p:cNvCxnSpPr>
          <p:nvPr/>
        </p:nvCxnSpPr>
        <p:spPr>
          <a:xfrm rot="5400000" flipH="1" flipV="1">
            <a:off x="4590215" y="4908236"/>
            <a:ext cx="1330660" cy="13917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6" idx="2"/>
            <a:endCxn id="58" idx="0"/>
          </p:cNvCxnSpPr>
          <p:nvPr/>
        </p:nvCxnSpPr>
        <p:spPr>
          <a:xfrm flipH="1">
            <a:off x="5508014" y="3896976"/>
            <a:ext cx="72003" cy="23263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14802" y="5699539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>
              <a:solidFill>
                <a:srgbClr val="A7116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02779" y="5708248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>
              <a:solidFill>
                <a:srgbClr val="A7116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90756" y="5690831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>
              <a:solidFill>
                <a:srgbClr val="A7116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113419" y="5699539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>
              <a:solidFill>
                <a:srgbClr val="A711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53499" y="5712603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>
              <a:solidFill>
                <a:srgbClr val="A7116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58893" y="5712602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>
              <a:solidFill>
                <a:srgbClr val="A71160"/>
              </a:solidFill>
            </a:endParaRPr>
          </a:p>
        </p:txBody>
      </p:sp>
      <p:sp>
        <p:nvSpPr>
          <p:cNvPr id="50" name="TextShape 1">
            <a:extLst>
              <a:ext uri="{FF2B5EF4-FFF2-40B4-BE49-F238E27FC236}">
                <a16:creationId xmlns:a16="http://schemas.microsoft.com/office/drawing/2014/main" id="{1F5CCCE1-8B90-12F0-ADF3-3F742B8E285F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counting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  <p:cond evt="onBegin" delay="0">
                          <p:tn val="53"/>
                        </p:cond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  <p:cond evt="onBegin" delay="0">
                          <p:tn val="70"/>
                        </p:cond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  <p:cond evt="onBegin" delay="0">
                          <p:tn val="75"/>
                        </p:cond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  <p:cond evt="onBegin" delay="0">
                          <p:tn val="88"/>
                        </p:cond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  <p:cond evt="onBegin" delay="0">
                          <p:tn val="98"/>
                        </p:cond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  <p:cond evt="onBegin" delay="0">
                          <p:tn val="103"/>
                        </p:cond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  <p:cond evt="onBegin" delay="0">
                          <p:tn val="108"/>
                        </p:cond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  <p:cond evt="onBegin" delay="0">
                          <p:tn val="113"/>
                        </p:cond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  <p:cond evt="onBegin" delay="0">
                          <p:tn val="126"/>
                        </p:cond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  <p:cond evt="onBegin" delay="0">
                          <p:tn val="131"/>
                        </p:cond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  <p:cond evt="onBegin" delay="0">
                          <p:tn val="144"/>
                        </p:cond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  <p:cond evt="onBegin" delay="0">
                          <p:tn val="153"/>
                        </p:cond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  <p:cond evt="onBegin" delay="0">
                          <p:tn val="157"/>
                        </p:cond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  <p:cond evt="onBegin" delay="0">
                          <p:tn val="177"/>
                        </p:cond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  <p:cond evt="onBegin" delay="0">
                          <p:tn val="187"/>
                        </p:cond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  <p:cond evt="onBegin" delay="0">
                          <p:tn val="207"/>
                        </p:cond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19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223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27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20" grpId="0" animBg="1"/>
      <p:bldP spid="21" grpId="0"/>
      <p:bldP spid="22" grpId="0"/>
      <p:bldP spid="24" grpId="0" animBg="1"/>
      <p:bldP spid="25" grpId="0" animBg="1"/>
      <p:bldP spid="29" grpId="0" animBg="1"/>
      <p:bldP spid="29" grpId="1" animBg="1"/>
      <p:bldP spid="10" grpId="0" animBg="1"/>
      <p:bldP spid="10" grpId="1" animBg="1"/>
      <p:bldP spid="32" grpId="0" animBg="1"/>
      <p:bldP spid="32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40" grpId="0" animBg="1"/>
      <p:bldP spid="46" grpId="0" animBg="1"/>
      <p:bldP spid="47" grpId="0" animBg="1"/>
      <p:bldP spid="48" grpId="0" animBg="1"/>
      <p:bldP spid="49" grpId="0" animBg="1"/>
      <p:bldP spid="54" grpId="0" animBg="1"/>
      <p:bldP spid="54" grpId="1" animBg="1"/>
      <p:bldP spid="58" grpId="0" animBg="1"/>
      <p:bldP spid="58" grpId="1" animBg="1"/>
      <p:bldP spid="96" grpId="0" animBg="1"/>
      <p:bldP spid="97" grpId="0" animBg="1"/>
      <p:bldP spid="103" grpId="0" animBg="1"/>
      <p:bldP spid="105" grpId="0" animBg="1"/>
      <p:bldP spid="106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2761" y="994299"/>
            <a:ext cx="10821880" cy="5424256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	: Array A, element x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	: First index of element x in A or -1 if not found </a:t>
            </a:r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endParaRPr lang="en-IN" sz="2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IN" sz="2000" b="1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Linear_Search</a:t>
            </a:r>
            <a:endParaRPr lang="en-IN" sz="2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en-IN" sz="2000" b="1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= 1 to last index of A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 if A[</a:t>
            </a:r>
            <a:r>
              <a:rPr lang="en-IN" sz="2000" b="1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 equals element x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 return </a:t>
            </a:r>
            <a:r>
              <a:rPr lang="en-IN" sz="2000" b="1" dirty="0" err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endParaRPr lang="en-IN" sz="2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return -1</a:t>
            </a:r>
          </a:p>
          <a:p>
            <a:pPr marL="0" indent="0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85E23F2-8140-D785-6B4D-F26C7D63807E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Linear search -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  <p:cond evt="onBegin" delay="0">
                          <p:tn val="21"/>
                        </p:cond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38687"/>
            <a:ext cx="11616715" cy="54160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Create an output array 𝐵[1…9]. Start positioning elements of Array 𝐴 𝑡𝑜 𝐵  as shown below.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630116" y="1885402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6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4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1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3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4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1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4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630116" y="1885402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31" r="-798969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083" r="-707292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r="-600000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3125" r="-506250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969" r="-401031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4167" r="-305208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938" r="-202062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5208" r="-104167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6907" r="-3093" b="-180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6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4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1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3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4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1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</a:rPr>
                            <a:t>4</a:t>
                          </a:r>
                          <a:endParaRPr lang="en-US" sz="2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283530" y="3298726"/>
              <a:ext cx="3987165" cy="9496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283530" y="3298726"/>
              <a:ext cx="3987165" cy="9496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515" r="-502752" b="-1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17" t="-1515" r="-402752" b="-1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17" t="-1515" r="-302752" b="-1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182" t="-1515" r="-200000" b="-1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35" t="-1515" r="-101835" b="-1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835" t="-1515" r="-1835" b="-16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537554" y="3708734"/>
            <a:ext cx="268714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A71160"/>
                </a:solidFill>
              </a:defRPr>
            </a:lvl1pPr>
          </a:lstStyle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Temporary Array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0262" y="5099851"/>
            <a:ext cx="21675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A71160"/>
                </a:solidFill>
              </a:defRPr>
            </a:lvl1pPr>
          </a:lstStyle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Output Array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84895" y="5256999"/>
            <a:ext cx="609600" cy="3622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3630116" y="4617245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3630116" y="4617245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" r="-798969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083" r="-707292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0000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3125" r="-506250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969" r="-401031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167" r="-305208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38" r="-202062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5208" r="-104167" b="-16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6907" r="-3093" b="-167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Oval 10"/>
          <p:cNvSpPr/>
          <p:nvPr/>
        </p:nvSpPr>
        <p:spPr>
          <a:xfrm>
            <a:off x="8401464" y="2322604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29448" y="517506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71161" y="516200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978574" y="516200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92945" y="513818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48117" y="515892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35266" y="515892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296289" y="514839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5327" y="513818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518345" y="516764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21" name="Straight Arrow Connector 20"/>
          <p:cNvCxnSpPr>
            <a:stCxn id="11" idx="4"/>
          </p:cNvCxnSpPr>
          <p:nvPr/>
        </p:nvCxnSpPr>
        <p:spPr>
          <a:xfrm flipH="1">
            <a:off x="5364218" y="2779804"/>
            <a:ext cx="3265846" cy="594234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51154" y="3357154"/>
            <a:ext cx="43806" cy="39099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087164" y="3790350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>
            <a:off x="5087164" y="4137406"/>
            <a:ext cx="180986" cy="6096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4" idx="0"/>
          </p:cNvCxnSpPr>
          <p:nvPr/>
        </p:nvCxnSpPr>
        <p:spPr>
          <a:xfrm flipH="1">
            <a:off x="5130974" y="2677210"/>
            <a:ext cx="3480577" cy="2484792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11968" y="3761908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/>
          <p:cNvSpPr/>
          <p:nvPr/>
        </p:nvSpPr>
        <p:spPr>
          <a:xfrm>
            <a:off x="7830596" y="2343067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4"/>
          </p:cNvCxnSpPr>
          <p:nvPr/>
        </p:nvCxnSpPr>
        <p:spPr>
          <a:xfrm flipH="1">
            <a:off x="6672990" y="2800267"/>
            <a:ext cx="1386206" cy="573771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80268" y="3383280"/>
            <a:ext cx="34041" cy="33843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2" idx="2"/>
          </p:cNvCxnSpPr>
          <p:nvPr/>
        </p:nvCxnSpPr>
        <p:spPr>
          <a:xfrm>
            <a:off x="6628621" y="4126419"/>
            <a:ext cx="1431581" cy="60651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9" idx="0"/>
          </p:cNvCxnSpPr>
          <p:nvPr/>
        </p:nvCxnSpPr>
        <p:spPr>
          <a:xfrm flipH="1">
            <a:off x="8077727" y="2671568"/>
            <a:ext cx="0" cy="2466614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447635" y="3779363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53148" y="3763547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693613" y="2277180"/>
                <a:ext cx="19332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Input array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13" y="2277180"/>
                <a:ext cx="1933286" cy="461665"/>
              </a:xfrm>
              <a:prstGeom prst="rect">
                <a:avLst/>
              </a:prstGeom>
              <a:blipFill>
                <a:blip r:embed="rId5"/>
                <a:stretch>
                  <a:fillRect l="-5047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212285" y="2338711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493623" y="2667213"/>
            <a:ext cx="2965793" cy="246649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624252" y="2664823"/>
            <a:ext cx="2730137" cy="705394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663440" y="3370217"/>
            <a:ext cx="0" cy="391886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455792" y="4133052"/>
            <a:ext cx="180986" cy="6096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4416604" y="3812121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67533" y="3757553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66270" y="3756479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686882" y="3757553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363179" y="3766261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353148" y="3763547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68082" y="3766261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695591" y="3766262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740434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135188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547360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959531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384765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757748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Shape 1">
            <a:extLst>
              <a:ext uri="{FF2B5EF4-FFF2-40B4-BE49-F238E27FC236}">
                <a16:creationId xmlns:a16="http://schemas.microsoft.com/office/drawing/2014/main" id="{6915DA89-A5B9-A685-8BD8-AB12A9356279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counting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3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  <p:cond evt="onBegin" delay="0">
                          <p:tn val="54"/>
                        </p:cond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  <p:cond evt="onBegin" delay="0">
                          <p:tn val="68"/>
                        </p:cond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  <p:cond evt="onBegin" delay="0">
                          <p:tn val="73"/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  <p:cond evt="onBegin" delay="0">
                          <p:tn val="90"/>
                        </p:cond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  <p:cond evt="onBegin" delay="0">
                          <p:tn val="95"/>
                        </p:cond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  <p:cond evt="onBegin" delay="0">
                          <p:tn val="103"/>
                        </p:cond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  <p:cond evt="onBegin" delay="0">
                          <p:tn val="108"/>
                        </p:cond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  <p:cond evt="onBegin" delay="0">
                          <p:tn val="122"/>
                        </p:cond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  <p:cond evt="onBegin" delay="0">
                          <p:tn val="139"/>
                        </p:cond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  <p:cond evt="onBegin" delay="0">
                          <p:tn val="144"/>
                        </p:cond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  <p:cond evt="onBegin" delay="0">
                          <p:tn val="153"/>
                        </p:cond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  <p:cond evt="onBegin" delay="0">
                          <p:tn val="167"/>
                        </p:cond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  <p:cond evt="onBegin" delay="0">
                          <p:tn val="172"/>
                        </p:cond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  <p:cond evt="onBegin" delay="0">
                          <p:tn val="177"/>
                        </p:cond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  <p:cond evt="onBegin" delay="0">
                          <p:tn val="182"/>
                        </p:cond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  <p:cond evt="onBegin" delay="0">
                          <p:tn val="187"/>
                        </p:cond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  <p:cond evt="onBegin" delay="0">
                          <p:tn val="192"/>
                        </p:cond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  <p:cond evt="onBegin" delay="0">
                          <p:tn val="197"/>
                        </p:cond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  <p:cond evt="onBegin" delay="0">
                          <p:tn val="202"/>
                        </p:cond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  <p:cond evt="onBegin" delay="0">
                          <p:tn val="207"/>
                        </p:cond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  <p:cond evt="onBegin" delay="0">
                          <p:tn val="212"/>
                        </p:cond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  <p:cond evt="onBegin" delay="0">
                          <p:tn val="217"/>
                        </p:cond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  <p:cond evt="onBegin" delay="0">
                          <p:tn val="222"/>
                        </p:cond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  <p:cond evt="onBegin" delay="0">
                          <p:tn val="227"/>
                        </p:cond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  <p:cond evt="onBegin" delay="0">
                          <p:tn val="232"/>
                        </p:cond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  <p:cond evt="onBegin" delay="0">
                          <p:tn val="237"/>
                        </p:cond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  <p:cond evt="onBegin" delay="0">
                          <p:tn val="242"/>
                        </p:cond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  <p:cond evt="onBegin" delay="0">
                          <p:tn val="247"/>
                        </p:cond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  <p:cond evt="onBegin" delay="0">
                          <p:tn val="252"/>
                        </p:cond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  <p:cond evt="onBegin" delay="0">
                          <p:tn val="257"/>
                        </p:cond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3" grpId="1" animBg="1"/>
      <p:bldP spid="26" grpId="0" animBg="1"/>
      <p:bldP spid="27" grpId="0" animBg="1"/>
      <p:bldP spid="27" grpId="1" animBg="1"/>
      <p:bldP spid="32" grpId="0" animBg="1"/>
      <p:bldP spid="32" grpId="1" animBg="1"/>
      <p:bldP spid="33" grpId="0" animBg="1"/>
      <p:bldP spid="38" grpId="0" animBg="1"/>
      <p:bldP spid="38" grpId="1" animBg="1"/>
      <p:bldP spid="52" grpId="0" animBg="1"/>
      <p:bldP spid="52" grpId="1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03177"/>
            <a:ext cx="11616715" cy="54515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Counting sort assumes that each of the 𝑛 input elements is an integer in the range 0 to 𝑘, for some integer 𝑘.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When 𝒌=𝑶(𝒏), the counting sort runs in 𝜽(𝒏) time.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basic idea of counting sort is to determine, for each input element 𝑥, the number of elements less than 𝑥.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information can be used to place element 𝑥 directly into its position in the output array.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165E5576-C08D-507F-F514-0187BB02FCD3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counting sort - procedure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IN" sz="2800" b="1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Algorithm: Counting-Sort(A[1,…,n], B[1,…,n], k)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 </a:t>
            </a:r>
            <a:r>
              <a:rPr lang="en-US" sz="2800" dirty="0" err="1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← 1 to k do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   c[</a:t>
            </a:r>
            <a:r>
              <a:rPr lang="en-US" sz="2800" dirty="0" err="1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 ← 0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 j ← 1 to n do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   c[A[j]] ← c[A[j]] + 1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 </a:t>
            </a:r>
            <a:r>
              <a:rPr lang="en-US" sz="2800" dirty="0" err="1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← 2 to k do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   c[</a:t>
            </a:r>
            <a:r>
              <a:rPr lang="en-US" sz="2800" dirty="0" err="1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 ← c[</a:t>
            </a:r>
            <a:r>
              <a:rPr lang="en-US" sz="2800" dirty="0" err="1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 + c[i-1]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 j ← n </a:t>
            </a:r>
            <a:r>
              <a:rPr lang="en-US" sz="2800" dirty="0" err="1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downto</a:t>
            </a: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1 do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   B[c[A[j]]] ← A[j]</a:t>
            </a:r>
          </a:p>
          <a:p>
            <a:pPr marL="0" indent="0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F9C3D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    c[A[j]] ← c[A[j]] - 1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2128655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791" y="2984945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3805447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0" y="4661957"/>
            <a:ext cx="3733454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3" y="2366683"/>
            <a:ext cx="6774024" cy="3616240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7F1FA907-9366-E405-AC0B-9A8555CE6355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counting sort -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53809" y="2689934"/>
            <a:ext cx="7084381" cy="134875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Amortized Analysis</a:t>
            </a:r>
          </a:p>
        </p:txBody>
      </p:sp>
    </p:spTree>
    <p:extLst>
      <p:ext uri="{BB962C8B-B14F-4D97-AF65-F5344CB8AC3E}">
        <p14:creationId xmlns:p14="http://schemas.microsoft.com/office/powerpoint/2010/main" val="1777147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74198"/>
            <a:ext cx="11616715" cy="538057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Amortized analysis considers not just one operation, but </a:t>
            </a:r>
            <a:r>
              <a:rPr lang="en-US" sz="28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sequence of operations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on a given data structure or a database.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Amortized Analysis is used for algorithms where </a:t>
            </a:r>
            <a:r>
              <a:rPr lang="en-US" sz="28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occasional operation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is very slow, but most of the other operations are faster. 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The time required to perform a sequence of data structure operations is </a:t>
            </a:r>
            <a:r>
              <a:rPr lang="en-US" sz="28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averaged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over all operations performed.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In Amortized Analysis, we </a:t>
            </a:r>
            <a:r>
              <a:rPr lang="en-US" sz="28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analyze a sequence of operations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and guarantee a worst case average time which is lower than the worst case time of a particular expensive operation.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So, Amortized analysis can be used to show that the </a:t>
            </a:r>
            <a:r>
              <a:rPr lang="en-US" sz="28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cost of an operation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is small even though a single operation might be expensive.</a:t>
            </a:r>
          </a:p>
          <a:p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8ED45F5D-E6B2-A5EE-26FE-69C9833DFCDC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introduction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985421"/>
            <a:ext cx="11616715" cy="546935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There are three most common techniques of amortized analysis,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aggregate method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sequence of 𝑛 operation takes worst case time 𝑇(𝑛)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Amortized cost per operation is 𝑇(𝑛)/𝑛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accounting method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Assign each type of operation an (different) amortized cost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Overcharge some operations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Store the overcharge as credit on specific objects 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Then use the credit for compensation for some later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potential method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Same as accounting method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But store the credit as “potential energy” and as a whole.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6BE02301-45E1-6812-64DC-D968D208688E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Amortized analysis techniques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152589" y="1034141"/>
                <a:ext cx="5548178" cy="5357782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Incrementing a Binary Counter</a:t>
                </a:r>
              </a:p>
              <a:p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Implementing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-bit binary counter that counts upward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Use array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bits as the counter where,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𝒍𝒆𝒏𝒈𝒕𝒉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the least significant bit.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the most significant bit.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589" y="1034141"/>
                <a:ext cx="5548178" cy="5357782"/>
              </a:xfrm>
              <a:prstGeom prst="rect">
                <a:avLst/>
              </a:prstGeom>
              <a:blipFill>
                <a:blip r:embed="rId2"/>
                <a:stretch>
                  <a:fillRect l="-1429" r="-1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36620" y="1152488"/>
            <a:ext cx="10606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152492" y="1812015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6" name="Oval 185"/>
          <p:cNvSpPr/>
          <p:nvPr/>
        </p:nvSpPr>
        <p:spPr>
          <a:xfrm>
            <a:off x="5030652" y="2410217"/>
            <a:ext cx="304801" cy="32155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87" name="Straight Arrow Connector 186"/>
          <p:cNvCxnSpPr>
            <a:endCxn id="186" idx="7"/>
          </p:cNvCxnSpPr>
          <p:nvPr/>
        </p:nvCxnSpPr>
        <p:spPr>
          <a:xfrm flipH="1">
            <a:off x="5290816" y="2419155"/>
            <a:ext cx="300070" cy="381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4761316" y="2620619"/>
            <a:ext cx="260705" cy="12802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86" idx="4"/>
          </p:cNvCxnSpPr>
          <p:nvPr/>
        </p:nvCxnSpPr>
        <p:spPr>
          <a:xfrm>
            <a:off x="5183053" y="2731775"/>
            <a:ext cx="407833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Shape 1">
            <a:extLst>
              <a:ext uri="{FF2B5EF4-FFF2-40B4-BE49-F238E27FC236}">
                <a16:creationId xmlns:a16="http://schemas.microsoft.com/office/drawing/2014/main" id="{D0A80705-0766-D3F1-08D1-EB18479B8977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Amortized analysis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7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4" grpId="0"/>
      <p:bldP spid="145" grpId="0"/>
      <p:bldP spid="154" grpId="0"/>
      <p:bldP spid="155" grpId="0"/>
      <p:bldP spid="185" grpId="0"/>
      <p:bldP spid="18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248399" y="1034140"/>
                <a:ext cx="5610516" cy="555386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Aggregate Method</a:t>
                </a:r>
              </a:p>
              <a:p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running time of an increment operation is proportional to the </a:t>
                </a:r>
                <a:r>
                  <a:rPr lang="en-US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bits 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flipped.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However, </a:t>
                </a:r>
                <a:r>
                  <a:rPr lang="en-US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 bits are not flipped 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each INCREMENT.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each</a:t>
                </a:r>
                <a:r>
                  <a:rPr lang="en-US" sz="2400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increment operation;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alternate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increment operations;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only once for 4 successive 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increment operations;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 general, bit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flips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</m:t>
                    </m:r>
                    <m:r>
                      <a:rPr lang="en-US" sz="2400" b="1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</m:t>
                    </m:r>
                    <m:r>
                      <a:rPr lang="en-US" sz="24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times</a:t>
                </a:r>
                <a:r>
                  <a:rPr lang="en-US" sz="24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 a sequence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INCREMENTs.</a:t>
                </a:r>
              </a:p>
              <a:p>
                <a:pPr algn="just"/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9" y="1034140"/>
                <a:ext cx="5610516" cy="5553860"/>
              </a:xfrm>
              <a:prstGeom prst="rect">
                <a:avLst/>
              </a:prstGeom>
              <a:blipFill>
                <a:blip r:embed="rId2"/>
                <a:stretch>
                  <a:fillRect l="-1413" r="-1630" b="-28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223514" y="1805988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7" name="TextShape 1">
            <a:extLst>
              <a:ext uri="{FF2B5EF4-FFF2-40B4-BE49-F238E27FC236}">
                <a16:creationId xmlns:a16="http://schemas.microsoft.com/office/drawing/2014/main" id="{E0F6869F-248B-76B7-984B-574CE03B151C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Amortized analysis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83076"/>
                <a:ext cx="11616715" cy="5371699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(no. of bits)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(counter value) total number of flips of bit can be given as,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bit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flipping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operation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 can be 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83076"/>
                <a:ext cx="11616715" cy="5371699"/>
              </a:xfrm>
              <a:blipFill>
                <a:blip r:embed="rId2"/>
                <a:stretch>
                  <a:fillRect t="-2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89212" y="1506071"/>
                <a:ext cx="3711389" cy="954741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212" y="1506071"/>
                <a:ext cx="3711389" cy="9547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37130" y="2716306"/>
                <a:ext cx="3509683" cy="591671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=8+4+2+1=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solidFill>
                    <a:srgbClr val="A711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716306"/>
                <a:ext cx="3509683" cy="5916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805954" y="4630783"/>
                <a:ext cx="2103120" cy="1371600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54" y="4630783"/>
                <a:ext cx="2103120" cy="1371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/>
              <p:nvPr>
                <p:extLst>
                  <p:ext uri="{D42A27DB-BD31-4B8C-83A1-F6EECF244321}">
                    <p14:modId xmlns:p14="http://schemas.microsoft.com/office/powerpoint/2010/main" val="3058706494"/>
                  </p:ext>
                </p:extLst>
              </p:nvPr>
            </p:nvGraphicFramePr>
            <p:xfrm>
              <a:off x="7317731" y="1389017"/>
              <a:ext cx="3903263" cy="4815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9489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1646">
                      <a:extLst>
                        <a:ext uri="{9D8B030D-6E8A-4147-A177-3AD203B41FA5}">
                          <a16:colId xmlns:a16="http://schemas.microsoft.com/office/drawing/2014/main" val="105416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Counter value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Number</a:t>
                          </a:r>
                          <a:r>
                            <a:rPr lang="en-US" sz="2000" baseline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 of bit flips</a:t>
                          </a:r>
                          <a:endParaRPr lang="en-US" sz="200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0 0 0 0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0 0 0 1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b="0" baseline="0">
                              <a:solidFill>
                                <a:schemeClr val="tx1"/>
                              </a:solidFill>
                            </a:rPr>
                            <a:t> 0 1 0 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0 0 1 1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0 1 0 0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61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0 1 0 1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15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0 1 1 0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0 1 1 1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55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0">
                              <a:solidFill>
                                <a:schemeClr val="tx1"/>
                              </a:solidFill>
                            </a:rPr>
                            <a:t> 0 0 0 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879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/>
              <p:nvPr>
                <p:extLst>
                  <p:ext uri="{D42A27DB-BD31-4B8C-83A1-F6EECF244321}">
                    <p14:modId xmlns:p14="http://schemas.microsoft.com/office/powerpoint/2010/main" val="3058706494"/>
                  </p:ext>
                </p:extLst>
              </p:nvPr>
            </p:nvGraphicFramePr>
            <p:xfrm>
              <a:off x="7317731" y="1389017"/>
              <a:ext cx="3903263" cy="4815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9489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1646">
                      <a:extLst>
                        <a:ext uri="{9D8B030D-6E8A-4147-A177-3AD203B41FA5}">
                          <a16:colId xmlns:a16="http://schemas.microsoft.com/office/drawing/2014/main" val="105416116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478" r="-311538" b="-6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Counter value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Number</a:t>
                          </a:r>
                          <a:r>
                            <a:rPr lang="en-US" sz="2000" baseline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 of bit flips</a:t>
                          </a:r>
                          <a:endParaRPr lang="en-US" sz="200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0 0 0 0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0 0 0 1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b="0" baseline="0">
                              <a:solidFill>
                                <a:schemeClr val="tx1"/>
                              </a:solidFill>
                            </a:rPr>
                            <a:t> 0 1 0 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0 0 1 1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0 1 0 0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6167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0 1 0 1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1523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0 1 1 0 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7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0 1 1 1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55361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0">
                              <a:solidFill>
                                <a:schemeClr val="tx1"/>
                              </a:solidFill>
                            </a:rPr>
                            <a:t> 0 0 0 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8797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7380514" y="6252301"/>
            <a:ext cx="3840480" cy="404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060"/>
                </a:solidFill>
              </a:rPr>
              <a:t>Total Flips = 15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F9AF3D9F-6DFA-C4A8-9223-78433F3C6C33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Aggregate method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74198"/>
                <a:ext cx="11616715" cy="538057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Therefore, the total number of flips in the sequence is, 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l"/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Total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l"/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amortized cost of each operation is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O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n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)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n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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O</m:t>
                    </m:r>
                    <m:r>
                      <a:rPr lang="en-US" sz="2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(1)</m:t>
                    </m:r>
                  </m:oMath>
                </a14:m>
                <a:endParaRPr lang="en-US" sz="2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algn="l"/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74198"/>
                <a:ext cx="11616715" cy="5380577"/>
              </a:xfrm>
              <a:blipFill>
                <a:blip r:embed="rId2"/>
                <a:stretch>
                  <a:fillRect t="-20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81413" y="4539739"/>
                <a:ext cx="4925093" cy="1482436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…</a:t>
                </a:r>
              </a:p>
              <a:p>
                <a:pPr algn="ctr"/>
                <a:endParaRPr lang="en-US" sz="2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1+0.5+0.25+0.125+ ⋯ 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413" y="4539739"/>
                <a:ext cx="4925093" cy="1482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681413" y="1577043"/>
            <a:ext cx="4829175" cy="1219200"/>
            <a:chOff x="3206931" y="1629295"/>
            <a:chExt cx="4829175" cy="12192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06931" y="1629295"/>
              <a:ext cx="4829175" cy="12192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587931" y="1678577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K-1</a:t>
              </a:r>
            </a:p>
          </p:txBody>
        </p:sp>
      </p:grpSp>
      <p:sp>
        <p:nvSpPr>
          <p:cNvPr id="8" name="TextShape 1">
            <a:extLst>
              <a:ext uri="{FF2B5EF4-FFF2-40B4-BE49-F238E27FC236}">
                <a16:creationId xmlns:a16="http://schemas.microsoft.com/office/drawing/2014/main" id="{788E49D5-412B-4A04-7F9F-D060871FFA5F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Aggregate method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1942" y="1100831"/>
            <a:ext cx="11327907" cy="53539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required element in the given array can be found at,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E.g. 2: It is at the first position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minimum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E.g. 3 or 1: Anywhere after the first position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Case: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average number of comparison is required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E.g. 7: Last position or element does not found at all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Worst Case: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maximum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518942" y="4494392"/>
                <a:ext cx="21739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/>
                  <a:t>Search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942" y="4494392"/>
                <a:ext cx="2173939" cy="461665"/>
              </a:xfrm>
              <a:prstGeom prst="rect">
                <a:avLst/>
              </a:prstGeom>
              <a:blipFill>
                <a:blip r:embed="rId2"/>
                <a:stretch>
                  <a:fillRect l="-4202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742"/>
                  </p:ext>
                </p:extLst>
              </p:nvPr>
            </p:nvGraphicFramePr>
            <p:xfrm>
              <a:off x="4105658" y="4498857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742"/>
                  </p:ext>
                </p:extLst>
              </p:nvPr>
            </p:nvGraphicFramePr>
            <p:xfrm>
              <a:off x="4105658" y="4498857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632" r="-5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2632" r="-4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2632" r="-3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2632" r="-2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2632" r="-1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2632" r="-229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Left Brace 13"/>
          <p:cNvSpPr/>
          <p:nvPr/>
        </p:nvSpPr>
        <p:spPr>
          <a:xfrm rot="16200000">
            <a:off x="5520343" y="4097415"/>
            <a:ext cx="340660" cy="2065723"/>
          </a:xfrm>
          <a:prstGeom prst="leftBrace">
            <a:avLst>
              <a:gd name="adj1" fmla="val 8333"/>
              <a:gd name="adj2" fmla="val 5065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7208471" y="3863878"/>
            <a:ext cx="171066" cy="1089964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2605912" y="5564523"/>
            <a:ext cx="1499746" cy="457200"/>
          </a:xfrm>
          <a:prstGeom prst="wedgeRoundRectCallout">
            <a:avLst>
              <a:gd name="adj1" fmla="val 60195"/>
              <a:gd name="adj2" fmla="val -1535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886406" y="5645746"/>
            <a:ext cx="1904358" cy="365760"/>
          </a:xfrm>
          <a:prstGeom prst="wedgeRoundRectCallout">
            <a:avLst>
              <a:gd name="adj1" fmla="val -7128"/>
              <a:gd name="adj2" fmla="val -1272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Case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6723535" y="3707512"/>
            <a:ext cx="1641146" cy="365760"/>
          </a:xfrm>
          <a:prstGeom prst="wedgeRoundRectCallout">
            <a:avLst>
              <a:gd name="adj1" fmla="val -30798"/>
              <a:gd name="adj2" fmla="val 11874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54188" y="4480339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88" y="4480339"/>
                <a:ext cx="37651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22988" y="4494392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88" y="4494392"/>
                <a:ext cx="37651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279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Shape 1">
            <a:extLst>
              <a:ext uri="{FF2B5EF4-FFF2-40B4-BE49-F238E27FC236}">
                <a16:creationId xmlns:a16="http://schemas.microsoft.com/office/drawing/2014/main" id="{26DD2F8A-88C5-6C36-E9DB-E0342E97CCC3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Linear search -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100831"/>
                <a:ext cx="11616715" cy="53539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Running time of an increment operation is proportional to the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number of bits flipped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charge an amortized cost of</a:t>
                </a:r>
                <a:r>
                  <a:rPr lang="en-US" sz="2400" dirty="0">
                    <a:solidFill>
                      <a:srgbClr val="0066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₹2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set a bit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When a bit is set we use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sz="2400" i="1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sz="2400" i="1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the bit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a credit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At any time point, every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counter has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credit on it.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sz="2400" i="1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it.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At most one bit is set to </a:t>
                </a:r>
                <a:r>
                  <a:rPr lang="en-US" sz="2400" b="1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in an increment operation.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100831"/>
                <a:ext cx="11616715" cy="5353944"/>
              </a:xfrm>
              <a:blipFill>
                <a:blip r:embed="rId2"/>
                <a:stretch>
                  <a:fillRect t="-2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74856478-6339-7FB9-602B-E5A7B82ACED2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Accounting method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263621" y="967667"/>
                <a:ext cx="5721234" cy="5620332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Accounting Method</a:t>
                </a:r>
              </a:p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 we charge an amortized cost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to set a bit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When a bit is set we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on the bit </a:t>
                </a:r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as a credit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any time point, every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 the counter has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of credit on 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on 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most one bit is set to </a:t>
                </a:r>
                <a:r>
                  <a:rPr lang="en-US" b="1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in an increment operation.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amortized cost of an increment operation is at most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increment operations, the total amortized cost 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621" y="967667"/>
                <a:ext cx="5721234" cy="5620332"/>
              </a:xfrm>
              <a:prstGeom prst="rect">
                <a:avLst/>
              </a:prstGeom>
              <a:blipFill>
                <a:blip r:embed="rId2"/>
                <a:stretch>
                  <a:fillRect l="-639" r="-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Increment 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158411" y="1757869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862918"/>
            <a:ext cx="603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Running time of an increment operation is proportional to the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of bits flipped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86" name="TextShape 1">
            <a:extLst>
              <a:ext uri="{FF2B5EF4-FFF2-40B4-BE49-F238E27FC236}">
                <a16:creationId xmlns:a16="http://schemas.microsoft.com/office/drawing/2014/main" id="{39AD52BA-0C02-BB63-C00A-37260AF6AEE9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Amortized analysis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12054"/>
                <a:ext cx="11616715" cy="544272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Potential method represents the prepaid work as potential energy.</a:t>
                </a: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Potential energy can be released to pay for the future operations.</a:t>
                </a:r>
              </a:p>
              <a:p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Initial data structure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</m:oMath>
                </a14:m>
                <a:endParaRPr lang="en-US" altLang="zh-CN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operations, resulting in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sz="1800" i="1" err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 err="1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with costs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2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𝑡𝑛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potential function is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: {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}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𝑅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 </m:t>
                    </m:r>
                  </m:oMath>
                </a14:m>
                <a:endParaRPr lang="en-US" altLang="zh-CN" sz="1800" dirty="0">
                  <a:latin typeface="Cambria" panose="02040503050406030204" pitchFamily="18" charset="0"/>
                  <a:ea typeface="Cambria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is called the potential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sz="1800" i="1" baseline="-2500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.</m:t>
                    </m:r>
                  </m:oMath>
                </a14:m>
                <a:endParaRPr lang="en-US" altLang="zh-CN" sz="1800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Amortized cost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sz="1800" i="1" baseline="-25000" err="1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</a:rPr>
                      <m:t>′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of the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𝑖</m:t>
                    </m:r>
                    <m:r>
                      <a:rPr lang="en-US" altLang="zh-CN" sz="1800" i="1" baseline="30000" err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𝑡h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 operation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1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𝒊</m:t>
                        </m:r>
                      </m:sub>
                      <m:sup>
                        <m: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  <m:t>′</m:t>
                        </m:r>
                      </m:sup>
                    </m:sSubSup>
                    <m:r>
                      <a:rPr lang="en-US" altLang="zh-CN" sz="1800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+ </m:t>
                    </m:r>
                    <m:r>
                      <a:rPr lang="zh-CN" altLang="en-US" sz="1800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𝝋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 − </m:t>
                    </m:r>
                    <m:r>
                      <a:rPr lang="zh-CN" altLang="en-US" sz="1800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𝝋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−</m:t>
                            </m:r>
                            <m:r>
                              <a:rPr lang="en-US" altLang="zh-CN" sz="1800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	(actual cost + potential change)</a:t>
                </a:r>
              </a:p>
              <a:p>
                <a:endParaRPr lang="en-US" altLang="zh-CN" sz="1800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sz="1800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′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 is the total amortized cost of performing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 operations on data structure then, </a:t>
                </a:r>
                <a:endParaRPr lang="en-US" altLang="zh-CN" sz="1800" i="1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sz="1800" b="1" i="1" smtClean="0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sz="1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en-US" altLang="zh-CN" sz="1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</m:t>
                          </m:r>
                          <m:r>
                            <a:rPr lang="en-US" altLang="zh-CN" sz="1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𝒕</m:t>
                              </m:r>
                              <m:r>
                                <a:rPr lang="en-US" altLang="zh-CN" sz="1800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12054"/>
                <a:ext cx="11616715" cy="5442721"/>
              </a:xfrm>
              <a:blipFill>
                <a:blip r:embed="rId2"/>
                <a:stretch>
                  <a:fillRect t="-2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209F0B54-D8DD-B7A4-7597-2BCCA4E78374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Potential method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8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994299"/>
                <a:ext cx="11616715" cy="54604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Total actual cost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operations can be bounded as,</a:t>
                </a:r>
              </a:p>
              <a:p>
                <a:pPr marL="0" indent="0" algn="ctr">
                  <a:buNone/>
                </a:pPr>
                <a:endParaRPr lang="en-US" altLang="zh-CN" sz="1400" i="1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i="1" dirty="0">
                    <a:latin typeface="Cambria" panose="02040503050406030204" pitchFamily="18" charset="0"/>
                    <a:ea typeface="Cambria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</m:t>
                      </m:r>
                      <m:r>
                        <a:rPr lang="en-US" altLang="zh-CN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b="1" i="1" dirty="0">
                  <a:latin typeface="Cambria" panose="02040503050406030204" pitchFamily="18" charset="0"/>
                  <a:ea typeface="Cambria" panose="020405030504060302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Total actual cost is bounded by total amortized cost plus the net drop in potential over an entire sequence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operations.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994299"/>
                <a:ext cx="11616715" cy="5460476"/>
              </a:xfrm>
              <a:blipFill>
                <a:blip r:embed="rId2"/>
                <a:stretch>
                  <a:fillRect t="-3237" r="-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19748" y="4885509"/>
                <a:ext cx="3122023" cy="692331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𝐓</m:t>
                          </m:r>
                        </m:e>
                        <m:sup>
                          <m:r>
                            <a:rPr lang="en-US" altLang="zh-CN" sz="2800" b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8" y="4885509"/>
                <a:ext cx="3122023" cy="6923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Shape 1">
            <a:extLst>
              <a:ext uri="{FF2B5EF4-FFF2-40B4-BE49-F238E27FC236}">
                <a16:creationId xmlns:a16="http://schemas.microsoft.com/office/drawing/2014/main" id="{FB321F02-4031-E941-EAE6-CDB32BFB5681}"/>
              </a:ext>
            </a:extLst>
          </p:cNvPr>
          <p:cNvSpPr txBox="1"/>
          <p:nvPr/>
        </p:nvSpPr>
        <p:spPr>
          <a:xfrm>
            <a:off x="311760" y="-6096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Potential method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66477" y="2706624"/>
            <a:ext cx="4151643" cy="126104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0605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required element in the given array can be found at,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49689" y="4773180"/>
                <a:ext cx="21739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Search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689" y="4773180"/>
                <a:ext cx="2173939" cy="461665"/>
              </a:xfrm>
              <a:prstGeom prst="rect">
                <a:avLst/>
              </a:prstGeom>
              <a:blipFill>
                <a:blip r:embed="rId2"/>
                <a:stretch>
                  <a:fillRect l="-4202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32846"/>
                  </p:ext>
                </p:extLst>
              </p:nvPr>
            </p:nvGraphicFramePr>
            <p:xfrm>
              <a:off x="4863304" y="4773180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32846"/>
                  </p:ext>
                </p:extLst>
              </p:nvPr>
            </p:nvGraphicFramePr>
            <p:xfrm>
              <a:off x="4863304" y="4773180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632" r="-5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2632" r="-4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2632" r="-3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2632" r="-2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2632" r="-1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2632" r="-229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Left Brace 13"/>
          <p:cNvSpPr/>
          <p:nvPr/>
        </p:nvSpPr>
        <p:spPr>
          <a:xfrm rot="16200000">
            <a:off x="6277989" y="4371738"/>
            <a:ext cx="340660" cy="2065723"/>
          </a:xfrm>
          <a:prstGeom prst="leftBrace">
            <a:avLst>
              <a:gd name="adj1" fmla="val 8333"/>
              <a:gd name="adj2" fmla="val 5065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7963868" y="4140450"/>
            <a:ext cx="182880" cy="1097280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3481929" y="5621576"/>
            <a:ext cx="1541771" cy="365760"/>
          </a:xfrm>
          <a:prstGeom prst="wedgeRoundRectCallout">
            <a:avLst>
              <a:gd name="adj1" fmla="val 60195"/>
              <a:gd name="adj2" fmla="val -1535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5644052" y="5920069"/>
            <a:ext cx="1904358" cy="365760"/>
          </a:xfrm>
          <a:prstGeom prst="wedgeRoundRectCallout">
            <a:avLst>
              <a:gd name="adj1" fmla="val -7128"/>
              <a:gd name="adj2" fmla="val -1272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Case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7727840" y="3884094"/>
            <a:ext cx="1638102" cy="365760"/>
          </a:xfrm>
          <a:prstGeom prst="wedgeRoundRectCallout">
            <a:avLst>
              <a:gd name="adj1" fmla="val -30798"/>
              <a:gd name="adj2" fmla="val 11874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Worst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11834" y="4754662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34" y="4754662"/>
                <a:ext cx="376518" cy="461665"/>
              </a:xfrm>
              <a:prstGeom prst="rect">
                <a:avLst/>
              </a:prstGeom>
              <a:blipFill>
                <a:blip r:embed="rId4"/>
                <a:stretch>
                  <a:fillRect l="-1613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80634" y="4768715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34" y="4768715"/>
                <a:ext cx="376518" cy="461665"/>
              </a:xfrm>
              <a:prstGeom prst="rect">
                <a:avLst/>
              </a:prstGeom>
              <a:blipFill>
                <a:blip r:embed="rId5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01569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/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1: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2 which is at the first position so minimum comparison is required</a:t>
            </a:r>
          </a:p>
          <a:p>
            <a:pPr indent="-57150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70418" y="1528740"/>
            <a:ext cx="3592852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/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2: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</a:t>
            </a:r>
            <a:r>
              <a:rPr lang="en-US" sz="22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anywhere after the first position so, an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number of comparison is required </a:t>
            </a:r>
          </a:p>
          <a:p>
            <a:pPr indent="-57150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25820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3: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 7 at last position or element does not found at all, maximum comparison is required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5929" y="3080145"/>
            <a:ext cx="2286000" cy="54864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64778" y="3080145"/>
            <a:ext cx="2286000" cy="548640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Case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720180" y="3080145"/>
            <a:ext cx="2286000" cy="54864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Worst Case </a:t>
            </a:r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6D3EF8DD-8F31-BA33-10E3-CB3D724DB2E0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Linear search -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0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4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/>
          <p:nvPr>
            <p:extLst>
              <p:ext uri="{D42A27DB-BD31-4B8C-83A1-F6EECF244321}">
                <p14:modId xmlns:p14="http://schemas.microsoft.com/office/powerpoint/2010/main" val="385964056"/>
              </p:ext>
            </p:extLst>
          </p:nvPr>
        </p:nvGraphicFramePr>
        <p:xfrm>
          <a:off x="1473200" y="1263650"/>
          <a:ext cx="9220200" cy="825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6216806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Best Case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Case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Worst Case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13989"/>
              </p:ext>
            </p:extLst>
          </p:nvPr>
        </p:nvGraphicFramePr>
        <p:xfrm>
          <a:off x="1473200" y="2090293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Resource usage is minimum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Resource usage is average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Resource usage is maximum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423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57074"/>
              </p:ext>
            </p:extLst>
          </p:nvPr>
        </p:nvGraphicFramePr>
        <p:xfrm>
          <a:off x="1473200" y="2792476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Algorithm’s behavior under optimal condition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Algorithm’s behavior under random condition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Algorithm’s behavior under the worst condition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91564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765562"/>
              </p:ext>
            </p:extLst>
          </p:nvPr>
        </p:nvGraphicFramePr>
        <p:xfrm>
          <a:off x="1473200" y="3494659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Minimum number of steps or operations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number of steps or operations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Maximum number of steps or operations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5579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64320"/>
              </p:ext>
            </p:extLst>
          </p:nvPr>
        </p:nvGraphicFramePr>
        <p:xfrm>
          <a:off x="1473200" y="4196842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 bound on running time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bound on running time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 bound on running time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8193592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21931"/>
              </p:ext>
            </p:extLst>
          </p:nvPr>
        </p:nvGraphicFramePr>
        <p:xfrm>
          <a:off x="1473200" y="4899025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Generally do not occur in real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and worst-case performances are the most used in algorithm analysis.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111935"/>
                  </a:ext>
                </a:extLst>
              </a:tr>
            </a:tbl>
          </a:graphicData>
        </a:graphic>
      </p:graphicFrame>
      <p:sp>
        <p:nvSpPr>
          <p:cNvPr id="10" name="TextShape 1">
            <a:extLst>
              <a:ext uri="{FF2B5EF4-FFF2-40B4-BE49-F238E27FC236}">
                <a16:creationId xmlns:a16="http://schemas.microsoft.com/office/drawing/2014/main" id="{9B442ECB-1BB0-9FE2-8886-7C95BB00A706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Analysis of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5589973" y="905522"/>
            <a:ext cx="5835588" cy="5620333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Suppose, you are writing a program to find a book from the shelf.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any required book, it will start checking books one by one from the bottom.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you wanted Harry Potter 3, it would only take 3 actions (or tries) because it’s the third book in the sequence.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Harry Potter 7 — it’s the last book so it would have to check all 7 books.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if there are total 10 books? How about 10,00,000 books? It would take 1 million tries.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2" descr="http://2.bp.blogspot.com/_5PudbMqUjng/TR5Cu-fq4ZI/AAAAAAAAACk/t_oojdxP-c8/s400/harry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707899" y="1962297"/>
            <a:ext cx="4206240" cy="32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"/>
            <a:ext cx="6096000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424242"/>
                </a:solidFill>
              </a:rPr>
              <a:t>Book Finder Example </a:t>
            </a:r>
          </a:p>
        </p:txBody>
      </p:sp>
    </p:spTree>
    <p:extLst>
      <p:ext uri="{BB962C8B-B14F-4D97-AF65-F5344CB8AC3E}">
        <p14:creationId xmlns:p14="http://schemas.microsoft.com/office/powerpoint/2010/main" val="27188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575" y="1065320"/>
            <a:ext cx="11679900" cy="538945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Suppose you are sorting numbers in Ascending / Increasing order.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initial arrangement of given numbers can be in any of the following three orders.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Numbers are already in required order, i.e., Ascending order </a:t>
            </a:r>
          </a:p>
          <a:p>
            <a:pPr marL="544512" lvl="1" indent="0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 change is required – </a:t>
            </a: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</a:t>
            </a:r>
          </a:p>
          <a:p>
            <a:pPr marL="1001712" lvl="1" indent="-457200">
              <a:buFont typeface="+mj-lt"/>
              <a:buAutoNum type="arabicPeriod" startAt="2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Numbers are randomly arranged initially.</a:t>
            </a:r>
          </a:p>
          <a:p>
            <a:pPr marL="544512" lvl="1" indent="0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Some numbers will change their position – </a:t>
            </a: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Case</a:t>
            </a:r>
          </a:p>
          <a:p>
            <a:pPr marL="1001712" lvl="1" indent="-457200">
              <a:buFont typeface="+mj-lt"/>
              <a:buAutoNum type="arabicPeriod" startAt="3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Numbers are initially arranged in Descending or Decreasing order. </a:t>
            </a:r>
          </a:p>
          <a:p>
            <a:pPr marL="544512" lvl="1" indent="0"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All numbers will change their position – </a:t>
            </a: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Worst Case</a:t>
            </a:r>
          </a:p>
          <a:p>
            <a:pPr marL="1001712" lvl="1" indent="-457200"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018296"/>
                  </p:ext>
                </p:extLst>
              </p:nvPr>
            </p:nvGraphicFramePr>
            <p:xfrm>
              <a:off x="3623361" y="4342418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423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018296"/>
                  </p:ext>
                </p:extLst>
              </p:nvPr>
            </p:nvGraphicFramePr>
            <p:xfrm>
              <a:off x="3623361" y="4342418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409004"/>
                  </p:ext>
                </p:extLst>
              </p:nvPr>
            </p:nvGraphicFramePr>
            <p:xfrm>
              <a:off x="362336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409004"/>
                  </p:ext>
                </p:extLst>
              </p:nvPr>
            </p:nvGraphicFramePr>
            <p:xfrm>
              <a:off x="362336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931786"/>
                  </p:ext>
                </p:extLst>
              </p:nvPr>
            </p:nvGraphicFramePr>
            <p:xfrm>
              <a:off x="3623361" y="5510343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931786"/>
                  </p:ext>
                </p:extLst>
              </p:nvPr>
            </p:nvGraphicFramePr>
            <p:xfrm>
              <a:off x="3623361" y="5510343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290841"/>
                  </p:ext>
                </p:extLst>
              </p:nvPr>
            </p:nvGraphicFramePr>
            <p:xfrm>
              <a:off x="802772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290841"/>
                  </p:ext>
                </p:extLst>
              </p:nvPr>
            </p:nvGraphicFramePr>
            <p:xfrm>
              <a:off x="802772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6797049" y="4540538"/>
            <a:ext cx="1230672" cy="583962"/>
          </a:xfrm>
          <a:prstGeom prst="straightConnector1">
            <a:avLst/>
          </a:prstGeom>
          <a:ln w="95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6797049" y="5124500"/>
            <a:ext cx="1230672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6797049" y="5124500"/>
            <a:ext cx="1230672" cy="5839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Shape 1">
            <a:extLst>
              <a:ext uri="{FF2B5EF4-FFF2-40B4-BE49-F238E27FC236}">
                <a16:creationId xmlns:a16="http://schemas.microsoft.com/office/drawing/2014/main" id="{B40A4DBB-1A8C-9425-BAE3-BF93F68E12D7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Number sorting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Suppose you are sorting numbers in Ascending / Increasing order.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initial arrangement of given numbers can be in any of the following three orders.</a:t>
            </a:r>
          </a:p>
          <a:p>
            <a:pPr marL="544512" lvl="1" indent="0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6080504"/>
                  </p:ext>
                </p:extLst>
              </p:nvPr>
            </p:nvGraphicFramePr>
            <p:xfrm>
              <a:off x="3623361" y="4786169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423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6080504"/>
                  </p:ext>
                </p:extLst>
              </p:nvPr>
            </p:nvGraphicFramePr>
            <p:xfrm>
              <a:off x="3623361" y="4786169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04732"/>
                  </p:ext>
                </p:extLst>
              </p:nvPr>
            </p:nvGraphicFramePr>
            <p:xfrm>
              <a:off x="362336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04732"/>
                  </p:ext>
                </p:extLst>
              </p:nvPr>
            </p:nvGraphicFramePr>
            <p:xfrm>
              <a:off x="362336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935437"/>
                  </p:ext>
                </p:extLst>
              </p:nvPr>
            </p:nvGraphicFramePr>
            <p:xfrm>
              <a:off x="3623361" y="5954094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935437"/>
                  </p:ext>
                </p:extLst>
              </p:nvPr>
            </p:nvGraphicFramePr>
            <p:xfrm>
              <a:off x="3623361" y="5954094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6818"/>
                  </p:ext>
                </p:extLst>
              </p:nvPr>
            </p:nvGraphicFramePr>
            <p:xfrm>
              <a:off x="802772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6818"/>
                  </p:ext>
                </p:extLst>
              </p:nvPr>
            </p:nvGraphicFramePr>
            <p:xfrm>
              <a:off x="802772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6797049" y="4984289"/>
            <a:ext cx="1230672" cy="583962"/>
          </a:xfrm>
          <a:prstGeom prst="straightConnector1">
            <a:avLst/>
          </a:prstGeom>
          <a:ln w="95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6797049" y="5568251"/>
            <a:ext cx="1230672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6797049" y="5568251"/>
            <a:ext cx="1230672" cy="5839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569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1: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Numbers are already in required order, i.e., Ascending order </a:t>
            </a:r>
          </a:p>
          <a:p>
            <a:pPr indent="-457200" algn="just"/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change is required 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0418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2: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Numbers are randomly arranged initially. Some numbers will change their position</a:t>
            </a:r>
          </a:p>
          <a:p>
            <a:pPr indent="-57150" algn="just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25820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3: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Numbers are initially arranged in Descending order so, all numbers will change their position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5929" y="3752879"/>
            <a:ext cx="2286000" cy="54864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64778" y="3752879"/>
            <a:ext cx="2286000" cy="548640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 Case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20180" y="3752879"/>
            <a:ext cx="2286000" cy="548640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Worst Case </a:t>
            </a: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BA7EB59A-D73B-F9B6-5E0D-FCF3947C33D4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Number sorting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/>
          <p:nvPr>
            <p:extLst>
              <p:ext uri="{D42A27DB-BD31-4B8C-83A1-F6EECF244321}">
                <p14:modId xmlns:p14="http://schemas.microsoft.com/office/powerpoint/2010/main" val="3792221512"/>
              </p:ext>
            </p:extLst>
          </p:nvPr>
        </p:nvGraphicFramePr>
        <p:xfrm>
          <a:off x="1247774" y="1707401"/>
          <a:ext cx="9601199" cy="825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6999">
                  <a:extLst>
                    <a:ext uri="{9D8B030D-6E8A-4147-A177-3AD203B41FA5}">
                      <a16:colId xmlns:a16="http://schemas.microsoft.com/office/drawing/2014/main" val="2537892373"/>
                    </a:ext>
                  </a:extLst>
                </a:gridCol>
                <a:gridCol w="235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976">
                  <a:extLst>
                    <a:ext uri="{9D8B030D-6E8A-4147-A177-3AD203B41FA5}">
                      <a16:colId xmlns:a16="http://schemas.microsoft.com/office/drawing/2014/main" val="336216806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Problem 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Best Case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Case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Worst Case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68315"/>
              </p:ext>
            </p:extLst>
          </p:nvPr>
        </p:nvGraphicFramePr>
        <p:xfrm>
          <a:off x="1247773" y="2534044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8483">
                  <a:extLst>
                    <a:ext uri="{9D8B030D-6E8A-4147-A177-3AD203B41FA5}">
                      <a16:colId xmlns:a16="http://schemas.microsoft.com/office/drawing/2014/main" val="3789358302"/>
                    </a:ext>
                  </a:extLst>
                </a:gridCol>
                <a:gridCol w="2350078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2530016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2812623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solidFill>
                            <a:srgbClr val="A711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Linear Search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Element at the first position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Element in any of the middle positions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Element at last position or not present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423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216821"/>
              </p:ext>
            </p:extLst>
          </p:nvPr>
        </p:nvGraphicFramePr>
        <p:xfrm>
          <a:off x="1247773" y="3235468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8786">
                  <a:extLst>
                    <a:ext uri="{9D8B030D-6E8A-4147-A177-3AD203B41FA5}">
                      <a16:colId xmlns:a16="http://schemas.microsoft.com/office/drawing/2014/main" val="2695042085"/>
                    </a:ext>
                  </a:extLst>
                </a:gridCol>
                <a:gridCol w="2345801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2814428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solidFill>
                            <a:srgbClr val="A711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Book Finder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first book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Any book in-between</a:t>
                      </a:r>
                    </a:p>
                    <a:p>
                      <a:pPr algn="just"/>
                      <a:endParaRPr lang="en-US" sz="2000" b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last book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91564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22144"/>
              </p:ext>
            </p:extLst>
          </p:nvPr>
        </p:nvGraphicFramePr>
        <p:xfrm>
          <a:off x="1247773" y="3940976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3273">
                  <a:extLst>
                    <a:ext uri="{9D8B030D-6E8A-4147-A177-3AD203B41FA5}">
                      <a16:colId xmlns:a16="http://schemas.microsoft.com/office/drawing/2014/main" val="3251830095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2814428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solidFill>
                            <a:srgbClr val="A711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Sorting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Already sorted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Randomly arranged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Sorted in reverse order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55790"/>
                  </a:ext>
                </a:extLst>
              </a:tr>
            </a:tbl>
          </a:graphicData>
        </a:graphic>
      </p:graphicFrame>
      <p:sp>
        <p:nvSpPr>
          <p:cNvPr id="10" name="TextShape 1">
            <a:extLst>
              <a:ext uri="{FF2B5EF4-FFF2-40B4-BE49-F238E27FC236}">
                <a16:creationId xmlns:a16="http://schemas.microsoft.com/office/drawing/2014/main" id="{8BBA90E4-E873-012B-78C7-E05EE83CE3BE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Best, average &amp; worst case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50237" y="2753187"/>
            <a:ext cx="7590408" cy="135162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Asymptotic Notations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D603CD5-4952-95CC-D5D8-317ADB6BF863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2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/>
          <p:nvPr/>
        </p:nvCxnSpPr>
        <p:spPr>
          <a:xfrm flipH="1"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stCxn id="6" idx="4"/>
          </p:cNvCxnSpPr>
          <p:nvPr/>
        </p:nvCxnSpPr>
        <p:spPr>
          <a:xfrm flipH="1"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0" y="530001"/>
            <a:ext cx="9025043" cy="59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of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efficient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Average, Best and Worst case analysis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Asymptotic Notations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Analyzing control statement 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Loop invariant and the correctness of the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Sorting Algorithms and analysis: Bubble sort, Selection sort, Insertion sort, Shell sort and Heap sort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Sorting in linear time : Bucket sort, Radix sort and Counting sort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Amortized analysis</a:t>
            </a: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914E9C3E-0EEB-970F-8AB4-C1E7894A7F85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OUTLINE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9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  <p:cond evt="onBegin" delay="0">
                          <p:tn val="23"/>
                        </p:cond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  <p:cond evt="onBegin" delay="0">
                          <p:tn val="33"/>
                        </p:cond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  <p:cond evt="onBegin" delay="0">
                          <p:tn val="53"/>
                        </p:cond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  <p:cond evt="onBegin" delay="0">
                          <p:tn val="63"/>
                        </p:cond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06027" y="1118586"/>
            <a:ext cx="11221375" cy="533618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theoretical (priori) approach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of analyzing an algorithm to measure the efficiency does not depend on the implementation of the algorithm.  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this approach, the running time of an algorithm is describes as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Asymptotic Notations.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Computing the running time of algorithm’s operations in mathematical units of computation and defining the mathematical formula of its run-time performance is referred to as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Asymptotic Analysis.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 algorithm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may not have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same performance for different types of inputs. With the increase in the input size, the performance will change.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Asymptotic analysis accomplishes the study of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change in performance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of the algorithm with the change in the order of the input size.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Using Asymptotic analysis, we can very well define the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case, average case, and worst case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scenario of an algorithm.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05F2BFF-DD88-5300-890A-5A7DDA509B35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introduction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74198"/>
                <a:ext cx="11442275" cy="538057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Asymptotic notations are mathematical notations used to represent the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algorithms for Asymptotic analysis.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Following are the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commonly used asymptotic notations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calculate the running time complexity of an algorithm.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Ο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Notation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Notation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Notation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is also known as an algorithm’s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growth rate.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Asymptotic Notations are used,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characterize the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complexity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of an algorithm.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compare the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performance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of two or more algorithms solving the same problem.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74198"/>
                <a:ext cx="11442275" cy="5380577"/>
              </a:xfrm>
              <a:blipFill>
                <a:blip r:embed="rId2"/>
                <a:stretch>
                  <a:fillRect t="-20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0D278D5B-E4C4-0B04-0594-5A266459B568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4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04186" y="1012054"/>
                <a:ext cx="11724289" cy="544272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smtClean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the formal way to express the </a:t>
                </a:r>
                <a:r>
                  <a:rPr lang="en-US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upper bound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an algorithm's running time. </a:t>
                </a: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measures the </a:t>
                </a:r>
                <a:r>
                  <a:rPr lang="en-US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worst case time complexity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or the longest amount of time an algorithm can possibly take to complete.</a:t>
                </a: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given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set of functions,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04186" y="1012054"/>
                <a:ext cx="11724289" cy="5442721"/>
              </a:xfrm>
              <a:blipFill>
                <a:blip r:embed="rId2"/>
                <a:stretch>
                  <a:fillRect t="-2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>
                    <a:solidFill>
                      <a:srgbClr val="00206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>
                    <a:solidFill>
                      <a:srgbClr val="00206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>
                    <a:solidFill>
                      <a:srgbClr val="002060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>
                    <a:solidFill>
                      <a:srgbClr val="00206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200">
                    <a:solidFill>
                      <a:srgbClr val="002060"/>
                    </a:solidFill>
                  </a:rPr>
                  <a:t>}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69727" y="2765582"/>
            <a:ext cx="11215692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66" y="3606975"/>
            <a:ext cx="5499069" cy="2883658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3DDAFD56-7593-02BD-3C69-612B10E30060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𝐎-Notation (Big 𝐎 notation) (Upper Bound)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896645"/>
                <a:ext cx="5382825" cy="5548544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an asymptotically </a:t>
                </a:r>
                <a:r>
                  <a:rPr lang="en-US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upper bound </a:t>
                </a: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implies: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“≤” 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US" sz="24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 upper bound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an algorithm defines the maximum time required, we can always solve the problem in at most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time.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Time taken by a known algorithm to solve a problem with worse case input gives the upper bound.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96645"/>
                <a:ext cx="5382825" cy="5548544"/>
              </a:xfrm>
              <a:prstGeom prst="rect">
                <a:avLst/>
              </a:prstGeom>
              <a:blipFill>
                <a:blip r:embed="rId2"/>
                <a:stretch>
                  <a:fillRect l="-1472" r="-1699"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3" y="2069550"/>
            <a:ext cx="3943350" cy="2667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85183" y="143594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85184" y="5218801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97134" y="3636725"/>
            <a:ext cx="0" cy="16002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6985" y="1587299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985" y="1587299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25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714" y="2683018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14" y="2683018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Shape 1">
            <a:extLst>
              <a:ext uri="{FF2B5EF4-FFF2-40B4-BE49-F238E27FC236}">
                <a16:creationId xmlns:a16="http://schemas.microsoft.com/office/drawing/2014/main" id="{63A2289B-2D62-5707-2115-80E5B249785B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Big(𝐎) Notation</a:t>
            </a:r>
          </a:p>
          <a:p>
            <a:pPr algn="just">
              <a:lnSpc>
                <a:spcPct val="100000"/>
              </a:lnSpc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1" y="1083076"/>
                <a:ext cx="11511678" cy="5371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Big Omega notation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) is used to define the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lower bound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any algorithm or we can say the best case of any algorithm.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always indicates the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minimum time required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for any algorithm for all input values, therefore the best case of any algorithm.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When a time complexity for any algorithm is represented in the form of big-Ω, it means that the algorithm will take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least this much time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complete it's execution. It can definitely take more time than this too.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given function 𝑔(𝑛),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𝑔(𝑛)) the set of functions,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1" y="1083076"/>
                <a:ext cx="11511678" cy="5371699"/>
              </a:xfrm>
              <a:blipFill>
                <a:blip r:embed="rId2"/>
                <a:stretch>
                  <a:fillRect t="-2043" r="-11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878" y="4295636"/>
                <a:ext cx="11338560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))={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 such that</a:t>
                </a:r>
                <a:r>
                  <a:rPr lang="en-US" sz="2200" b="0" i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for all</a:t>
                </a:r>
                <a:r>
                  <a:rPr lang="en-US" sz="2200" b="0" i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b="0" i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8" y="4295636"/>
                <a:ext cx="113385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4878" y="4295636"/>
            <a:ext cx="11338560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>
              <a:solidFill>
                <a:srgbClr val="002060"/>
              </a:solidFill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079DC14C-797E-4AC5-FADC-D7D3368BF53E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𝛀-Notation (Omega notation) (Lower Bound)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 startAt="2"/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21943" y="1003177"/>
                <a:ext cx="11601496" cy="545159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given function 𝑔(𝑛),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𝑔(𝑛)) the set of functions,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21943" y="1003177"/>
                <a:ext cx="11601496" cy="5451598"/>
              </a:xfrm>
              <a:blipFill>
                <a:blip r:embed="rId2"/>
                <a:stretch>
                  <a:fillRect t="-2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878" y="1479875"/>
                <a:ext cx="11338560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))={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 such that</a:t>
                </a:r>
                <a:r>
                  <a:rPr lang="en-US" sz="2200" b="0" i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0">
                    <a:solidFill>
                      <a:srgbClr val="002060"/>
                    </a:solidFill>
                    <a:latin typeface="+mj-lt"/>
                  </a:rPr>
                  <a:t>for all</a:t>
                </a:r>
                <a:r>
                  <a:rPr lang="en-US" sz="2200" b="0" i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b="0" i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8" y="1479875"/>
                <a:ext cx="11338560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4878" y="1479875"/>
            <a:ext cx="11338560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53" y="2887825"/>
            <a:ext cx="5980694" cy="2889754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9BC01885-8305-B28F-D8EB-299E6D963A4C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𝛀-Notation (Omega notation) (Lower Bound)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 startAt="2"/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194569" y="1012054"/>
                <a:ext cx="5250311" cy="54864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i="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an asymptotically </a:t>
                </a:r>
                <a:r>
                  <a:rPr lang="en-US" sz="2400" b="1" i="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lower bound </a:t>
                </a:r>
                <a:r>
                  <a:rPr lang="en-US" sz="2400" i="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i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i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m:rPr>
                        <m:sty m:val="p"/>
                      </m:rPr>
                      <a:rPr lang="el-GR" sz="24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implies: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)“≥” 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i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 lower bound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of an algorithm defines the minimum time required, it is not possible to have any other algorithm (for the same problem) whose time complexity is less than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random input.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69" y="1012054"/>
                <a:ext cx="5250311" cy="5486400"/>
              </a:xfrm>
              <a:prstGeom prst="rect">
                <a:avLst/>
              </a:prstGeom>
              <a:blipFill>
                <a:blip r:embed="rId2"/>
                <a:stretch>
                  <a:fillRect l="-1510" r="-18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12" y="1836098"/>
            <a:ext cx="4572000" cy="2493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06434" y="2572504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34" y="2572504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254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1845" y="1505975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45" y="1505975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2013984" y="3460677"/>
            <a:ext cx="0" cy="17373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47111" y="141297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47112" y="5195831"/>
            <a:ext cx="4754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Shape 1">
            <a:extLst>
              <a:ext uri="{FF2B5EF4-FFF2-40B4-BE49-F238E27FC236}">
                <a16:creationId xmlns:a16="http://schemas.microsoft.com/office/drawing/2014/main" id="{A89E5B98-8C36-0AA3-CE88-DF37D58BBBC2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Big(𝛀) Notation</a:t>
            </a:r>
          </a:p>
          <a:p>
            <a:pPr algn="just">
              <a:lnSpc>
                <a:spcPct val="100000"/>
              </a:lnSpc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67937" y="1083076"/>
                <a:ext cx="11560538" cy="5371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the formal way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 enclose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both the lower bound and the upper bound of an algorithm's running time.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it represents the upper and the lower bound of the running time of an algorithm, it is used for analyzing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average case complexity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an algorithm.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time complexity represented by the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notation is the range within which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actual running time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the algorithm will be.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So, it defines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exact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Asymptotic behavior of an algorithm.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given function 𝑔(𝑛), we denote by θ(𝑔(𝑛)) the set of functions,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67937" y="1083076"/>
                <a:ext cx="11560538" cy="5371699"/>
              </a:xfrm>
              <a:blipFill>
                <a:blip r:embed="rId2"/>
                <a:stretch>
                  <a:fillRect t="-2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4305757"/>
                <a:ext cx="11521440" cy="64008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9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 = {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: </m:t>
                    </m:r>
                  </m:oMath>
                </a14:m>
                <a:r>
                  <a:rPr lang="en-US" sz="1900" i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9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9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900" b="0" i="0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baseline="-25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900" i="1">
                  <a:solidFill>
                    <a:srgbClr val="0020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05757"/>
                <a:ext cx="11521440" cy="6400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67937" y="4292694"/>
            <a:ext cx="11521440" cy="64008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>
              <a:solidFill>
                <a:srgbClr val="002060"/>
              </a:solidFill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EB327E99-F49E-D7F5-B23D-A3042B8711F6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𝛉-Notation (Theta notation) (Same order)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 startAt="3"/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7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548314" y="917053"/>
                <a:ext cx="5081434" cy="5448236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set, we can write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 indicate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 member of </a:t>
                </a: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l-GR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an asymptotically tight bound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implies: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)“=” 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14" y="917053"/>
                <a:ext cx="5081434" cy="5448236"/>
              </a:xfrm>
              <a:prstGeom prst="rect">
                <a:avLst/>
              </a:prstGeom>
              <a:blipFill>
                <a:blip r:embed="rId2"/>
                <a:stretch>
                  <a:fillRect l="-1559" r="-1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26325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26325"/>
                <a:ext cx="2507672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9638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38" y="5163093"/>
                <a:ext cx="57011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63446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63446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16" y="1149424"/>
            <a:ext cx="4333875" cy="405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88281" y="2782880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2782880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15287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88281" y="1923473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1923473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H="1">
            <a:off x="747111" y="141297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47112" y="5195831"/>
            <a:ext cx="4754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832238" y="3346566"/>
            <a:ext cx="0" cy="18288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88281" y="917053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917053"/>
                <a:ext cx="957064" cy="400110"/>
              </a:xfrm>
              <a:prstGeom prst="rect">
                <a:avLst/>
              </a:prstGeom>
              <a:blipFill rotWithShape="0">
                <a:blip r:embed="rId10"/>
                <a:stretch>
                  <a:fillRect r="-152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Shape 1">
            <a:extLst>
              <a:ext uri="{FF2B5EF4-FFF2-40B4-BE49-F238E27FC236}">
                <a16:creationId xmlns:a16="http://schemas.microsoft.com/office/drawing/2014/main" id="{63FA43AD-12B1-74F1-FE42-801AF21610BB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𝛉 - Notation</a:t>
            </a:r>
          </a:p>
          <a:p>
            <a:pPr algn="just">
              <a:lnSpc>
                <a:spcPct val="100000"/>
              </a:lnSpc>
            </a:pP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2367" y="994299"/>
            <a:ext cx="11506108" cy="5460476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O-Notation (Big O notation) (Upper Bound)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Ω-Notation (Omega notation) (Lower Bound)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θ-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Notation (Theta notation) (Same order)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 such that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>
                    <a:solidFill>
                      <a:srgbClr val="424242"/>
                    </a:solidFill>
                  </a:rPr>
                  <a:t>}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blipFill>
                <a:blip r:embed="rId2"/>
                <a:stretch>
                  <a:fillRect t="-3906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/>
                  <a:t>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: </a:t>
                </a:r>
                <a:r>
                  <a:rPr lang="en-US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:r>
                  <a:rPr lang="en-US">
                    <a:latin typeface="+mn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𝒄𝒈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</a:t>
                </a:r>
                <a:r>
                  <a:rPr lang="en-US">
                    <a:latin typeface="+mn-lt"/>
                  </a:rPr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/>
                  <a:t>}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blipFill>
                <a:blip r:embed="rId3"/>
                <a:stretch>
                  <a:fillRect t="-5469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/>
                  <a:t> 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: </a:t>
                </a:r>
                <a:r>
                  <a:rPr lang="en-US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:r>
                  <a:rPr lang="en-US">
                    <a:latin typeface="+mn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>
                    <a:latin typeface="+mn-lt"/>
                  </a:rPr>
                  <a:t>such that 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/>
                  <a:t> 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/>
                  <a:t>}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blipFill>
                <a:blip r:embed="rId4"/>
                <a:stretch>
                  <a:fillRect t="-5469" r="-1346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blipFill>
                <a:blip r:embed="rId5"/>
                <a:stretch>
                  <a:fillRect b="-10465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blipFill>
                <a:blip r:embed="rId6"/>
                <a:stretch>
                  <a:fillRect b="-11628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blipFill>
                <a:blip r:embed="rId7"/>
                <a:stretch>
                  <a:fillRect b="-12941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Shape 1">
            <a:extLst>
              <a:ext uri="{FF2B5EF4-FFF2-40B4-BE49-F238E27FC236}">
                <a16:creationId xmlns:a16="http://schemas.microsoft.com/office/drawing/2014/main" id="{206744F8-D0D8-F1D6-1D5D-A083787F27A9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9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40023" y="875237"/>
            <a:ext cx="10515600" cy="285273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Algorithm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6402904E-3167-A66C-D7D2-CD95C9E19290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Analysis of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9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17984" y="990600"/>
                <a:ext cx="4034915" cy="2333625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1:</a:t>
                </a:r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</a:t>
                </a:r>
                <a:r>
                  <a:rPr lang="en-US" sz="18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 algn="l">
                  <a:buNone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4400" lvl="2" indent="0" algn="l">
                  <a:buNone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17984" y="990600"/>
                <a:ext cx="4034915" cy="2333625"/>
              </a:xfrm>
              <a:blipFill>
                <a:blip r:embed="rId2"/>
                <a:stretch>
                  <a:fillRect t="-47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6397" y="3126917"/>
                <a:ext cx="4480560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rgbClr val="42424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l-GR" sz="2400" b="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97" y="3126917"/>
                <a:ext cx="4480560" cy="461665"/>
              </a:xfrm>
              <a:prstGeom prst="rect">
                <a:avLst/>
              </a:prstGeom>
              <a:blipFill>
                <a:blip r:embed="rId3"/>
                <a:stretch>
                  <a:fillRect l="-1223" b="-16883"/>
                </a:stretch>
              </a:blipFill>
              <a:ln w="6350">
                <a:solidFill>
                  <a:srgbClr val="4242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04212" y="3126917"/>
                <a:ext cx="448056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A711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l-GR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12" y="3126917"/>
                <a:ext cx="4480560" cy="461665"/>
              </a:xfrm>
              <a:prstGeom prst="rect">
                <a:avLst/>
              </a:prstGeom>
              <a:blipFill>
                <a:blip r:embed="rId4"/>
                <a:stretch>
                  <a:fillRect l="-1087" b="-16883"/>
                </a:stretch>
              </a:blipFill>
              <a:ln w="6350">
                <a:solidFill>
                  <a:srgbClr val="A711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93119" y="2019450"/>
            <a:ext cx="1799369" cy="705448"/>
          </a:xfrm>
          <a:prstGeom prst="wedgeRoundRectCallout">
            <a:avLst>
              <a:gd name="adj1" fmla="val -28803"/>
              <a:gd name="adj2" fmla="val -93786"/>
              <a:gd name="adj3" fmla="val 16667"/>
            </a:avLst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Algo. 1 running time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166992" y="2019450"/>
            <a:ext cx="1799369" cy="705448"/>
          </a:xfrm>
          <a:prstGeom prst="wedgeRoundRectCallout">
            <a:avLst>
              <a:gd name="adj1" fmla="val -34206"/>
              <a:gd name="adj2" fmla="val -86108"/>
              <a:gd name="adj3" fmla="val 16667"/>
            </a:avLst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Algo. 2 running time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6893033" y="2050576"/>
            <a:ext cx="1799369" cy="705448"/>
          </a:xfrm>
          <a:prstGeom prst="wedgeRoundRectCallout">
            <a:avLst>
              <a:gd name="adj1" fmla="val -16483"/>
              <a:gd name="adj2" fmla="val -88123"/>
              <a:gd name="adj3" fmla="val 16667"/>
            </a:avLst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Algo. 1 running time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8787947" y="2062259"/>
            <a:ext cx="1799369" cy="705448"/>
          </a:xfrm>
          <a:prstGeom prst="wedgeRoundRectCallout">
            <a:avLst>
              <a:gd name="adj1" fmla="val -29188"/>
              <a:gd name="adj2" fmla="val -90029"/>
              <a:gd name="adj3" fmla="val 16667"/>
            </a:avLst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Algo. 2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061079"/>
                  </p:ext>
                </p:extLst>
              </p:nvPr>
            </p:nvGraphicFramePr>
            <p:xfrm>
              <a:off x="1196787" y="3990601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061079"/>
                  </p:ext>
                </p:extLst>
              </p:nvPr>
            </p:nvGraphicFramePr>
            <p:xfrm>
              <a:off x="1196787" y="3990601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563" r="-200922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541" t="-1563" r="-100000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461" t="-1563" r="-461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1671917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1917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1917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1917" y="5556996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1917" y="593463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8572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8572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8572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8572" y="5556996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8572" y="593463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6289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46289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46289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65606" y="5556996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79053" y="5934634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45708" y="882567"/>
            <a:ext cx="100584" cy="5531399"/>
            <a:chOff x="4406940" y="815332"/>
            <a:chExt cx="100584" cy="5531399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4457031" y="860331"/>
              <a:ext cx="0" cy="5486400"/>
            </a:xfrm>
            <a:prstGeom prst="line">
              <a:avLst/>
            </a:prstGeom>
            <a:solidFill>
              <a:srgbClr val="F19D19"/>
            </a:solidFill>
            <a:ln w="28575">
              <a:solidFill>
                <a:srgbClr val="F19D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406940" y="815332"/>
              <a:ext cx="100584" cy="91440"/>
            </a:xfrm>
            <a:prstGeom prst="ellipse">
              <a:avLst/>
            </a:prstGeom>
            <a:solidFill>
              <a:srgbClr val="F19D19"/>
            </a:solidFill>
            <a:ln>
              <a:solidFill>
                <a:srgbClr val="F19D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/>
              <p:nvPr/>
            </p:nvSpPr>
            <p:spPr>
              <a:xfrm>
                <a:off x="6797488" y="990600"/>
                <a:ext cx="4152900" cy="23342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2:</a:t>
                </a:r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</a:t>
                </a:r>
                <a:r>
                  <a:rPr lang="en-US" sz="18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488" y="990600"/>
                <a:ext cx="4152900" cy="2334226"/>
              </a:xfrm>
              <a:prstGeom prst="rect">
                <a:avLst/>
              </a:prstGeom>
              <a:blipFill>
                <a:blip r:embed="rId6"/>
                <a:stretch>
                  <a:fillRect l="-1028" t="-28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84675"/>
                  </p:ext>
                </p:extLst>
              </p:nvPr>
            </p:nvGraphicFramePr>
            <p:xfrm>
              <a:off x="7064191" y="3995084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kern="1200">
                            <a:solidFill>
                              <a:srgbClr val="424242"/>
                            </a:solidFill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84675"/>
                  </p:ext>
                </p:extLst>
              </p:nvPr>
            </p:nvGraphicFramePr>
            <p:xfrm>
              <a:off x="7064191" y="3995084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563" r="-200922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9541" t="-1563" r="-100000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461" t="-1563" r="-461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n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/>
          <p:cNvSpPr txBox="1"/>
          <p:nvPr/>
        </p:nvSpPr>
        <p:spPr>
          <a:xfrm>
            <a:off x="7539321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39321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39321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39321" y="5561479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39321" y="593911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65976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65976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165976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085293" y="5561479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085293" y="5939117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13693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13693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13693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713692" y="5561479"/>
            <a:ext cx="2743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27139" y="5939117"/>
            <a:ext cx="2743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47" name="TextShape 1">
            <a:extLst>
              <a:ext uri="{FF2B5EF4-FFF2-40B4-BE49-F238E27FC236}">
                <a16:creationId xmlns:a16="http://schemas.microsoft.com/office/drawing/2014/main" id="{0E51640B-39C1-B749-E7A6-4EE060D83CCA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 - examples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1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39697" y="985421"/>
                <a:ext cx="11688778" cy="546935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39697" y="985421"/>
                <a:ext cx="11688778" cy="5469354"/>
              </a:xfrm>
              <a:blipFill>
                <a:blip r:embed="rId2"/>
                <a:stretch>
                  <a:fillRect t="-24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2750779"/>
                  </p:ext>
                </p:extLst>
              </p:nvPr>
            </p:nvGraphicFramePr>
            <p:xfrm>
              <a:off x="1592537" y="2240282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baseline="3000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 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 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1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&gt;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4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6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7</a:t>
                          </a:r>
                          <a:endParaRPr lang="en-US" sz="2000" b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2750779"/>
                  </p:ext>
                </p:extLst>
              </p:nvPr>
            </p:nvGraphicFramePr>
            <p:xfrm>
              <a:off x="1592537" y="2240282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3" t="-1429" r="-1578667" b="-7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929" t="-1429" r="-428571" b="-7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159" t="-1429" r="-322907" b="-7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 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 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1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97260" r="-142715" b="-612329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194595" r="-142715" b="-50405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294595" r="-142715" b="-40405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4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394595" r="-142715" b="-30405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501370" r="-142715" b="-20821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6</a:t>
                          </a: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+mj-lt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593243" r="-142715" b="-1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7</a:t>
                          </a:r>
                          <a:endParaRPr lang="en-US" sz="2000" b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>
                            <a:effectLst/>
                            <a:latin typeface="Calibri" panose="020F0502020204030204"/>
                            <a:ea typeface="Calibri" panose="020F0502020204030204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693243" r="-142715" b="-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34642" y="3997501"/>
                <a:ext cx="2119252" cy="144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 dirty="0"/>
                  <a:t>Here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642" y="3997501"/>
                <a:ext cx="2119252" cy="1443472"/>
              </a:xfrm>
              <a:prstGeom prst="rect">
                <a:avLst/>
              </a:prstGeom>
              <a:blipFill>
                <a:blip r:embed="rId4"/>
                <a:stretch>
                  <a:fillRect t="-1688" b="-202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6792695" y="3989035"/>
            <a:ext cx="0" cy="174093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05929" y="26745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86361" y="31317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86361" y="35889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27656" y="3989035"/>
            <a:ext cx="51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47225" y="4446235"/>
            <a:ext cx="588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66793" y="4903435"/>
            <a:ext cx="56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66793" y="5360635"/>
            <a:ext cx="56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49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74472" y="26745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73295" y="31508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975648" y="35889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62947" y="3989035"/>
            <a:ext cx="56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61770" y="4427125"/>
            <a:ext cx="52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60593" y="4884325"/>
            <a:ext cx="53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34906" y="5341525"/>
            <a:ext cx="69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63895" y="2693635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963895" y="31625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963895" y="36197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963895" y="40769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963895" y="4501491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913162" y="494702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963895" y="5360635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1687295" y="29984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687295" y="34556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87295" y="39128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687295" y="43700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687295" y="48272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687295" y="52844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687295" y="57416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4811495" y="2661022"/>
            <a:ext cx="1828800" cy="1793411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590057" y="3997501"/>
            <a:ext cx="5047758" cy="45889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744004" y="1428746"/>
                <a:ext cx="448056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A711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l-GR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04" y="1428746"/>
                <a:ext cx="4480560" cy="461665"/>
              </a:xfrm>
              <a:prstGeom prst="rect">
                <a:avLst/>
              </a:prstGeom>
              <a:blipFill>
                <a:blip r:embed="rId5"/>
                <a:stretch>
                  <a:fillRect l="-1087" b="-16883"/>
                </a:stretch>
              </a:blipFill>
              <a:ln w="6350">
                <a:solidFill>
                  <a:srgbClr val="A711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Shape 1">
            <a:extLst>
              <a:ext uri="{FF2B5EF4-FFF2-40B4-BE49-F238E27FC236}">
                <a16:creationId xmlns:a16="http://schemas.microsoft.com/office/drawing/2014/main" id="{C268A635-2F77-11E1-7C37-9F7D3DF0B480}"/>
              </a:ext>
            </a:extLst>
          </p:cNvPr>
          <p:cNvSpPr txBox="1"/>
          <p:nvPr/>
        </p:nvSpPr>
        <p:spPr>
          <a:xfrm>
            <a:off x="311760" y="4716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 - examples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7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7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6" grpId="0" animBg="1"/>
      <p:bldP spid="80" grpId="0" animBg="1"/>
      <p:bldP spid="8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94999-45C9-BEAE-0A9B-C079BF91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4" y="1846555"/>
            <a:ext cx="5280910" cy="394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AE04A-DFB1-4AC2-ECFB-B5183DC1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11" y="1063101"/>
            <a:ext cx="6505575" cy="5086350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1357317D-BB6C-7FF1-65ED-9F71D35CC4FD}"/>
              </a:ext>
            </a:extLst>
          </p:cNvPr>
          <p:cNvSpPr txBox="1"/>
          <p:nvPr/>
        </p:nvSpPr>
        <p:spPr>
          <a:xfrm>
            <a:off x="311760" y="4716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 - examples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1033425"/>
                  </p:ext>
                </p:extLst>
              </p:nvPr>
            </p:nvGraphicFramePr>
            <p:xfrm>
              <a:off x="877389" y="1714500"/>
              <a:ext cx="10437222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907">
                      <a:extLst>
                        <a:ext uri="{9D8B030D-6E8A-4147-A177-3AD203B41FA5}">
                          <a16:colId xmlns:a16="http://schemas.microsoft.com/office/drawing/2014/main" val="4290887919"/>
                        </a:ext>
                      </a:extLst>
                    </a:gridCol>
                    <a:gridCol w="1099892">
                      <a:extLst>
                        <a:ext uri="{9D8B030D-6E8A-4147-A177-3AD203B41FA5}">
                          <a16:colId xmlns:a16="http://schemas.microsoft.com/office/drawing/2014/main" val="1575911806"/>
                        </a:ext>
                      </a:extLst>
                    </a:gridCol>
                    <a:gridCol w="1376226">
                      <a:extLst>
                        <a:ext uri="{9D8B030D-6E8A-4147-A177-3AD203B41FA5}">
                          <a16:colId xmlns:a16="http://schemas.microsoft.com/office/drawing/2014/main" val="2769260205"/>
                        </a:ext>
                      </a:extLst>
                    </a:gridCol>
                    <a:gridCol w="1547927">
                      <a:extLst>
                        <a:ext uri="{9D8B030D-6E8A-4147-A177-3AD203B41FA5}">
                          <a16:colId xmlns:a16="http://schemas.microsoft.com/office/drawing/2014/main" val="2024315581"/>
                        </a:ext>
                      </a:extLst>
                    </a:gridCol>
                    <a:gridCol w="1912147">
                      <a:extLst>
                        <a:ext uri="{9D8B030D-6E8A-4147-A177-3AD203B41FA5}">
                          <a16:colId xmlns:a16="http://schemas.microsoft.com/office/drawing/2014/main" val="1293002562"/>
                        </a:ext>
                      </a:extLst>
                    </a:gridCol>
                    <a:gridCol w="1886201">
                      <a:extLst>
                        <a:ext uri="{9D8B030D-6E8A-4147-A177-3AD203B41FA5}">
                          <a16:colId xmlns:a16="http://schemas.microsoft.com/office/drawing/2014/main" val="959502218"/>
                        </a:ext>
                      </a:extLst>
                    </a:gridCol>
                    <a:gridCol w="1664922">
                      <a:extLst>
                        <a:ext uri="{9D8B030D-6E8A-4147-A177-3AD203B41FA5}">
                          <a16:colId xmlns:a16="http://schemas.microsoft.com/office/drawing/2014/main" val="3111579742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1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1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fName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1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baseline="30000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 baseline="3000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1">
                            <a:solidFill>
                              <a:srgbClr val="A7116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13770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706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256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65536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2.09 x 10</a:t>
                          </a:r>
                          <a:r>
                            <a:rPr lang="en-US" sz="2400" b="0" i="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6189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262144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1.84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19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1.26 x 10</a:t>
                          </a:r>
                          <a:r>
                            <a:rPr lang="en-US" sz="2400" b="0" i="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087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256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65536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16777216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1.15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77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3190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10240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1048576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1.07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9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1.79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308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7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49152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16777216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6.87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10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1233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1844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1033425"/>
                  </p:ext>
                </p:extLst>
              </p:nvPr>
            </p:nvGraphicFramePr>
            <p:xfrm>
              <a:off x="877389" y="1714500"/>
              <a:ext cx="10437222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907">
                      <a:extLst>
                        <a:ext uri="{9D8B030D-6E8A-4147-A177-3AD203B41FA5}">
                          <a16:colId xmlns:a16="http://schemas.microsoft.com/office/drawing/2014/main" val="4290887919"/>
                        </a:ext>
                      </a:extLst>
                    </a:gridCol>
                    <a:gridCol w="1099892">
                      <a:extLst>
                        <a:ext uri="{9D8B030D-6E8A-4147-A177-3AD203B41FA5}">
                          <a16:colId xmlns:a16="http://schemas.microsoft.com/office/drawing/2014/main" val="1575911806"/>
                        </a:ext>
                      </a:extLst>
                    </a:gridCol>
                    <a:gridCol w="1376226">
                      <a:extLst>
                        <a:ext uri="{9D8B030D-6E8A-4147-A177-3AD203B41FA5}">
                          <a16:colId xmlns:a16="http://schemas.microsoft.com/office/drawing/2014/main" val="2769260205"/>
                        </a:ext>
                      </a:extLst>
                    </a:gridCol>
                    <a:gridCol w="1547927">
                      <a:extLst>
                        <a:ext uri="{9D8B030D-6E8A-4147-A177-3AD203B41FA5}">
                          <a16:colId xmlns:a16="http://schemas.microsoft.com/office/drawing/2014/main" val="2024315581"/>
                        </a:ext>
                      </a:extLst>
                    </a:gridCol>
                    <a:gridCol w="1912147">
                      <a:extLst>
                        <a:ext uri="{9D8B030D-6E8A-4147-A177-3AD203B41FA5}">
                          <a16:colId xmlns:a16="http://schemas.microsoft.com/office/drawing/2014/main" val="1293002562"/>
                        </a:ext>
                      </a:extLst>
                    </a:gridCol>
                    <a:gridCol w="1886201">
                      <a:extLst>
                        <a:ext uri="{9D8B030D-6E8A-4147-A177-3AD203B41FA5}">
                          <a16:colId xmlns:a16="http://schemas.microsoft.com/office/drawing/2014/main" val="959502218"/>
                        </a:ext>
                      </a:extLst>
                    </a:gridCol>
                    <a:gridCol w="1664922">
                      <a:extLst>
                        <a:ext uri="{9D8B030D-6E8A-4147-A177-3AD203B41FA5}">
                          <a16:colId xmlns:a16="http://schemas.microsoft.com/office/drawing/2014/main" val="3111579742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1" t="-885" r="-1000000" b="-4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740" t="-885" r="-761878" b="-4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558" t="-885" r="-510177" b="-4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047" t="-885" r="-353937" b="-4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510" t="-885" r="-186306" b="-4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5161" t="-885" r="-88710" b="-4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885" r="-733" b="-4185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3770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7068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256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65536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2.09 x 10</a:t>
                          </a:r>
                          <a:r>
                            <a:rPr lang="en-US" sz="2400" b="0" i="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61894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262144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1.84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19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1.26 x 10</a:t>
                          </a:r>
                          <a:r>
                            <a:rPr lang="en-US" sz="2400" b="0" i="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0873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256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65536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16777216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1.15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77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452000" r="-733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1908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10240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1048576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1.07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9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1.79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308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552000" r="-733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5789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4096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49152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16777216</a:t>
                          </a:r>
                          <a:endParaRPr lang="en-US" sz="2400" b="0" i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6.87 × 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10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10</a:t>
                          </a:r>
                          <a:r>
                            <a:rPr lang="en-US" sz="2400" b="0" i="0" u="none" strike="noStrike" kern="1200" baseline="30000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1233</a:t>
                          </a:r>
                          <a:endParaRPr lang="en-US" sz="2400" b="0" i="0" baseline="300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652000" r="-733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844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955767" y="2898947"/>
            <a:ext cx="10278289" cy="381000"/>
          </a:xfrm>
          <a:prstGeom prst="roundRect">
            <a:avLst/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670FF56E-D0CC-3580-560D-66D52A09B8F8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Common orders of magnitude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13064" y="1719263"/>
                <a:ext cx="11715411" cy="49389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Arrange the given notations in the increasing order of their values.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each of the following pairs of functions, either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Ω(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 =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Determine which relationship is correct.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13064" y="1719263"/>
                <a:ext cx="11715411" cy="4938989"/>
              </a:xfrm>
              <a:blipFill>
                <a:blip r:embed="rId2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913740"/>
                  </p:ext>
                </p:extLst>
              </p:nvPr>
            </p:nvGraphicFramePr>
            <p:xfrm>
              <a:off x="434922" y="2293252"/>
              <a:ext cx="11458801" cy="461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662">
                      <a:extLst>
                        <a:ext uri="{9D8B030D-6E8A-4147-A177-3AD203B41FA5}">
                          <a16:colId xmlns:a16="http://schemas.microsoft.com/office/drawing/2014/main" val="3352586213"/>
                        </a:ext>
                      </a:extLst>
                    </a:gridCol>
                    <a:gridCol w="678662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1007575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641185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824379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233792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506567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570020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554769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  <a:gridCol w="1335850">
                      <a:extLst>
                        <a:ext uri="{9D8B030D-6E8A-4147-A177-3AD203B41FA5}">
                          <a16:colId xmlns:a16="http://schemas.microsoft.com/office/drawing/2014/main" val="2584789204"/>
                        </a:ext>
                      </a:extLst>
                    </a:gridCol>
                    <a:gridCol w="732783">
                      <a:extLst>
                        <a:ext uri="{9D8B030D-6E8A-4147-A177-3AD203B41FA5}">
                          <a16:colId xmlns:a16="http://schemas.microsoft.com/office/drawing/2014/main" val="4265400761"/>
                        </a:ext>
                      </a:extLst>
                    </a:gridCol>
                    <a:gridCol w="1099173">
                      <a:extLst>
                        <a:ext uri="{9D8B030D-6E8A-4147-A177-3AD203B41FA5}">
                          <a16:colId xmlns:a16="http://schemas.microsoft.com/office/drawing/2014/main" val="3390434344"/>
                        </a:ext>
                      </a:extLst>
                    </a:gridCol>
                    <a:gridCol w="595384">
                      <a:extLst>
                        <a:ext uri="{9D8B030D-6E8A-4147-A177-3AD203B41FA5}">
                          <a16:colId xmlns:a16="http://schemas.microsoft.com/office/drawing/2014/main" val="33307909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</a:rPr>
                            <a:t>1.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="0" i="1" baseline="3000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913740"/>
                  </p:ext>
                </p:extLst>
              </p:nvPr>
            </p:nvGraphicFramePr>
            <p:xfrm>
              <a:off x="434922" y="2293252"/>
              <a:ext cx="11458801" cy="461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662">
                      <a:extLst>
                        <a:ext uri="{9D8B030D-6E8A-4147-A177-3AD203B41FA5}">
                          <a16:colId xmlns:a16="http://schemas.microsoft.com/office/drawing/2014/main" val="3352586213"/>
                        </a:ext>
                      </a:extLst>
                    </a:gridCol>
                    <a:gridCol w="678662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1007575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641185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824379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233792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506567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570020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554769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  <a:gridCol w="1335850">
                      <a:extLst>
                        <a:ext uri="{9D8B030D-6E8A-4147-A177-3AD203B41FA5}">
                          <a16:colId xmlns:a16="http://schemas.microsoft.com/office/drawing/2014/main" val="2584789204"/>
                        </a:ext>
                      </a:extLst>
                    </a:gridCol>
                    <a:gridCol w="732783">
                      <a:extLst>
                        <a:ext uri="{9D8B030D-6E8A-4147-A177-3AD203B41FA5}">
                          <a16:colId xmlns:a16="http://schemas.microsoft.com/office/drawing/2014/main" val="4265400761"/>
                        </a:ext>
                      </a:extLst>
                    </a:gridCol>
                    <a:gridCol w="1099173">
                      <a:extLst>
                        <a:ext uri="{9D8B030D-6E8A-4147-A177-3AD203B41FA5}">
                          <a16:colId xmlns:a16="http://schemas.microsoft.com/office/drawing/2014/main" val="3390434344"/>
                        </a:ext>
                      </a:extLst>
                    </a:gridCol>
                    <a:gridCol w="595384">
                      <a:extLst>
                        <a:ext uri="{9D8B030D-6E8A-4147-A177-3AD203B41FA5}">
                          <a16:colId xmlns:a16="http://schemas.microsoft.com/office/drawing/2014/main" val="3330790999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</a:rPr>
                            <a:t>1.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9211" r="-1482143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5758" t="-9211" r="-90606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0476" t="-9211" r="-1323810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3235" t="-9211" r="-922059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1881" t="-9211" r="-520792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2410" t="-9211" r="-1167470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4651" t="-9211" r="-27558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9011" t="-9211" r="-681319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545" t="-9211" r="-181818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36667" t="-9211" r="-233333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1111" t="-9211" r="-5555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20408" t="-9211" r="-2041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8029"/>
                  </p:ext>
                </p:extLst>
              </p:nvPr>
            </p:nvGraphicFramePr>
            <p:xfrm>
              <a:off x="434919" y="2843236"/>
              <a:ext cx="11204087" cy="472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65">
                      <a:extLst>
                        <a:ext uri="{9D8B030D-6E8A-4147-A177-3AD203B41FA5}">
                          <a16:colId xmlns:a16="http://schemas.microsoft.com/office/drawing/2014/main" val="1884753345"/>
                        </a:ext>
                      </a:extLst>
                    </a:gridCol>
                    <a:gridCol w="999426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2485414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736419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1128414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553549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val="375919116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</a:rPr>
                            <a:t>2.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8 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+1)4</m:t>
                                </m:r>
                                <m:sSup>
                                  <m:sSupPr>
                                    <m:ctrlPr>
                                      <a:rPr lang="en-US" sz="24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/>
                                  <m:sup/>
                                </m:sSup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  <m:r>
                                  <a:rPr lang="en-US" sz="2400" b="0" i="1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8029"/>
                  </p:ext>
                </p:extLst>
              </p:nvPr>
            </p:nvGraphicFramePr>
            <p:xfrm>
              <a:off x="434919" y="2843236"/>
              <a:ext cx="11204087" cy="472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65">
                      <a:extLst>
                        <a:ext uri="{9D8B030D-6E8A-4147-A177-3AD203B41FA5}">
                          <a16:colId xmlns:a16="http://schemas.microsoft.com/office/drawing/2014/main" val="1884753345"/>
                        </a:ext>
                      </a:extLst>
                    </a:gridCol>
                    <a:gridCol w="999426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2485414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736419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1128414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553549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val="3759191163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400" b="0">
                              <a:solidFill>
                                <a:schemeClr val="tx1"/>
                              </a:solidFill>
                            </a:rPr>
                            <a:t>2.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244" t="-119231" r="-95792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6422" t="-119231" r="-285049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1157" t="-119231" r="-86115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2432" t="-119231" r="-463243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6275" t="-119231" r="-236078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3333" t="-119231" r="-10066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13333" t="-119231" r="-667" b="-18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57203"/>
                  </p:ext>
                </p:extLst>
              </p:nvPr>
            </p:nvGraphicFramePr>
            <p:xfrm>
              <a:off x="514357" y="4539791"/>
              <a:ext cx="8245929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105">
                      <a:extLst>
                        <a:ext uri="{9D8B030D-6E8A-4147-A177-3AD203B41FA5}">
                          <a16:colId xmlns:a16="http://schemas.microsoft.com/office/drawing/2014/main" val="2967920881"/>
                        </a:ext>
                      </a:extLst>
                    </a:gridCol>
                    <a:gridCol w="3773824">
                      <a:extLst>
                        <a:ext uri="{9D8B030D-6E8A-4147-A177-3AD203B41FA5}">
                          <a16:colId xmlns:a16="http://schemas.microsoft.com/office/drawing/2014/main" val="1766353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-4572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b="1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b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)=10;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⁡10</m:t>
                                </m:r>
                              </m:oMath>
                            </m:oMathPara>
                          </a14:m>
                          <a:endParaRPr lang="pt-BR" sz="22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0139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)=10</m:t>
                                </m:r>
                                <m:sSup>
                                  <m:sSupPr>
                                    <m:ctrlPr>
                                      <a:rPr lang="pt-BR" sz="2200" i="1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54859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20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200" i="1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200" b="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)=3</m:t>
                                </m:r>
                                <m:r>
                                  <a:rPr lang="pt-BR" sz="2200" i="1" baseline="3000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baseline="300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23617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pt-BR" sz="2200" i="1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sSup>
                                  <m:sSupPr>
                                    <m:ctrlPr>
                                      <a:rPr lang="pt-BR" sz="2200" i="1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2155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57203"/>
                  </p:ext>
                </p:extLst>
              </p:nvPr>
            </p:nvGraphicFramePr>
            <p:xfrm>
              <a:off x="514357" y="4539791"/>
              <a:ext cx="8245929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105">
                      <a:extLst>
                        <a:ext uri="{9D8B030D-6E8A-4147-A177-3AD203B41FA5}">
                          <a16:colId xmlns:a16="http://schemas.microsoft.com/office/drawing/2014/main" val="2967920881"/>
                        </a:ext>
                      </a:extLst>
                    </a:gridCol>
                    <a:gridCol w="3773824">
                      <a:extLst>
                        <a:ext uri="{9D8B030D-6E8A-4147-A177-3AD203B41FA5}">
                          <a16:colId xmlns:a16="http://schemas.microsoft.com/office/drawing/2014/main" val="1766353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6" t="-1333" r="-84741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548" t="-1333" r="-323" b="-3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0139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6" t="-100000" r="-84741" b="-2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548" t="-100000" r="-323" b="-2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54859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6" t="-202667" r="-84741" b="-1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548" t="-202667" r="-323" b="-11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23617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6" t="-302667" r="-84741" b="-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548" t="-302667" r="-323" b="-1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21553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88053"/>
                  </p:ext>
                </p:extLst>
              </p:nvPr>
            </p:nvGraphicFramePr>
            <p:xfrm>
              <a:off x="2174241" y="982610"/>
              <a:ext cx="7843519" cy="462407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24155">
                      <a:extLst>
                        <a:ext uri="{9D8B030D-6E8A-4147-A177-3AD203B41FA5}">
                          <a16:colId xmlns:a16="http://schemas.microsoft.com/office/drawing/2014/main" val="3352586213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926651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589688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134699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465882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443922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510212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aseline="30000" err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aseline="30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baseline="30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400" baseline="30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logn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aseline="0" smtClean="0">
                                    <a:latin typeface="Cambria Math" panose="02040503050406030204" pitchFamily="18" charset="0"/>
                                  </a:rPr>
                                  <m:t>logn</m:t>
                                </m:r>
                              </m:oMath>
                            </m:oMathPara>
                          </a14:m>
                          <a:endParaRPr lang="en-US" sz="2400" b="0" baseline="30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aseline="30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88053"/>
                  </p:ext>
                </p:extLst>
              </p:nvPr>
            </p:nvGraphicFramePr>
            <p:xfrm>
              <a:off x="2174241" y="982610"/>
              <a:ext cx="7843519" cy="462407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24155">
                      <a:extLst>
                        <a:ext uri="{9D8B030D-6E8A-4147-A177-3AD203B41FA5}">
                          <a16:colId xmlns:a16="http://schemas.microsoft.com/office/drawing/2014/main" val="3352586213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926651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589688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134699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465882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443922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510212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</a:tblGrid>
                  <a:tr h="4624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299" r="-1163725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9029" t="-1299" r="-1052427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980" t="-1299" r="-962745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654" t="-1299" r="-541830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79167" t="-1299" r="-763542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5676" t="-1299" r="-395270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6471" t="-1299" r="-212834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72368" t="-1299" r="-423684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8017" t="-1299" r="-35865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33333" t="-1299" r="-1190" b="-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Shape 1">
            <a:extLst>
              <a:ext uri="{FF2B5EF4-FFF2-40B4-BE49-F238E27FC236}">
                <a16:creationId xmlns:a16="http://schemas.microsoft.com/office/drawing/2014/main" id="{BDC6E195-480A-0567-3A1C-E7EAD722885B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Growth of function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13064" y="949911"/>
                <a:ext cx="11715411" cy="5504864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an example of buying elephants and goldfish: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Cost =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cost_of_elephants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+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cost_of_goldfish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Cost ≈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cost_of_elephants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(approximation)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Maximum Rule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Let,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the max rule says that: 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1800" i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800" i="0">
                        <a:latin typeface="Cambria Math" panose="02040503050406030204" pitchFamily="18" charset="0"/>
                      </a:rPr>
                      <m:t> + 10</m:t>
                    </m:r>
                    <m:r>
                      <m:rPr>
                        <m:sty m:val="p"/>
                      </m:rPr>
                      <a:rPr lang="pt-BR" sz="180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pt-BR" sz="1800" i="0">
                        <a:latin typeface="Cambria Math" panose="02040503050406030204" pitchFamily="18" charset="0"/>
                      </a:rPr>
                      <m:t> + 50 </m:t>
                    </m:r>
                    <m:r>
                      <m:rPr>
                        <m:sty m:val="p"/>
                      </m:rPr>
                      <a:rPr lang="pt-BR" sz="1800" i="0">
                        <a:latin typeface="Cambria Math" panose="02040503050406030204" pitchFamily="18" charset="0"/>
                      </a:rPr>
                      <m:t>is</m:t>
                    </m:r>
                    <m:r>
                      <a:rPr lang="pt-BR" sz="18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1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1800" b="1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1800" b="1" i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pt-BR" sz="1800" b="1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1800" b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1800" i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1800" i="0">
                        <a:latin typeface="Cambria Math" panose="02040503050406030204" pitchFamily="18" charset="0"/>
                      </a:rPr>
                      <m:t> + 2</m:t>
                    </m:r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800" i="0">
                        <a:latin typeface="Cambria Math" panose="02040503050406030204" pitchFamily="18" charset="0"/>
                      </a:rPr>
                      <m:t>is</m:t>
                    </m:r>
                    <m:r>
                      <a:rPr lang="pt-BR" sz="18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1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1800" b="1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1800" b="1" i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1800" b="1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endParaRPr lang="pt-BR" sz="18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pt-BR" sz="1800" b="1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1800" b="1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1800" b="1" i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1800" b="1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18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low order terms in a function are relatively insignificant for large 𝒏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1800" i="1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800" i="1"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 + 50≈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13064" y="949911"/>
                <a:ext cx="11715411" cy="5504864"/>
              </a:xfrm>
              <a:blipFill>
                <a:blip r:embed="rId2"/>
                <a:stretch>
                  <a:fillRect t="-1993" b="-3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8044543" y="1629228"/>
            <a:ext cx="1348031" cy="365760"/>
          </a:xfrm>
          <a:prstGeom prst="wedgeRoundRectCallout">
            <a:avLst>
              <a:gd name="adj1" fmla="val -71944"/>
              <a:gd name="adj2" fmla="val -52651"/>
              <a:gd name="adj3" fmla="val 16667"/>
            </a:avLst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Negligible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79668" y="3135085"/>
            <a:ext cx="4731672" cy="5486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𝑂( 𝑓(𝑛)+𝑔(𝑛))=𝑂(max⁡(𝑓(𝑛),𝑔(𝑛)))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75314" y="3143795"/>
            <a:ext cx="4731671" cy="548640"/>
          </a:xfrm>
          <a:prstGeom prst="roundRect">
            <a:avLst/>
          </a:prstGeom>
          <a:noFill/>
          <a:ln w="19050">
            <a:solidFill>
              <a:srgbClr val="890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2060"/>
              </a:solidFill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685184E-3E06-CA09-A653-76DE972BC283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 in equations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29810"/>
            <a:ext cx="11616715" cy="5424965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O-Notation (Big O notation) (Upper Bound)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Ω-Notation (Omega notation) (Lower Bound)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l-GR" sz="1800" dirty="0">
                <a:latin typeface="Cambria" panose="02040503050406030204" pitchFamily="18" charset="0"/>
                <a:ea typeface="Cambria" panose="02040503050406030204" pitchFamily="18" charset="0"/>
              </a:rPr>
              <a:t>θ-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Notation (Theta notation) (Same order) 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such that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blipFill>
                <a:blip r:embed="rId2"/>
                <a:stretch>
                  <a:fillRect t="-4688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𝒄𝒈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blipFill>
                <a:blip r:embed="rId3"/>
                <a:stretch>
                  <a:fillRect t="-4688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: 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such that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blipFill>
                <a:blip r:embed="rId4"/>
                <a:stretch>
                  <a:fillRect t="-4688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blipFill>
                <a:blip r:embed="rId5"/>
                <a:stretch>
                  <a:fillRect b="-10465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blipFill>
                <a:blip r:embed="rId6"/>
                <a:stretch>
                  <a:fillRect b="-11628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blipFill>
                <a:blip r:embed="rId7"/>
                <a:stretch>
                  <a:fillRect b="-12941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Shape 1">
            <a:extLst>
              <a:ext uri="{FF2B5EF4-FFF2-40B4-BE49-F238E27FC236}">
                <a16:creationId xmlns:a16="http://schemas.microsoft.com/office/drawing/2014/main" id="{81B1D473-2B4F-A975-735A-DA3C3F03F665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Asymptotic notations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100831"/>
                <a:ext cx="11616715" cy="5353944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  Big O notation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sz="24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sz="2400" b="0" i="1" baseline="30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IN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100831"/>
                <a:ext cx="11616715" cy="5353944"/>
              </a:xfrm>
              <a:blipFill>
                <a:blip r:embed="rId2"/>
                <a:stretch>
                  <a:fillRect t="-2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1497C340-2F0C-4427-C2A9-E9587900B9C3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Expressing function in terms of </a:t>
            </a:r>
            <a:r>
              <a:rPr lang="el-GR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𝑂, 𝛺, θ</a:t>
            </a: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 notation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22124" y="1083076"/>
                <a:ext cx="11706351" cy="319682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  Big O, Omega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Theta </a:t>
                </a:r>
                <a:r>
                  <a:rPr lang="el-GR" dirty="0">
                    <a:latin typeface="Cambria" panose="02040503050406030204" pitchFamily="18" charset="0"/>
                    <a:ea typeface="Cambria" panose="02040503050406030204" pitchFamily="18" charset="0"/>
                  </a:rPr>
                  <a:t>θ</a:t>
                </a:r>
                <a:r>
                  <a:rPr lang="el-GR" i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1" baseline="300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-304800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="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048000" indent="-3048000" algn="l">
                  <a:buNone/>
                </a:pPr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	Thus,</a:t>
                </a:r>
                <a:r>
                  <a:rPr lang="en-IN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22124" y="1083076"/>
                <a:ext cx="11706351" cy="3196824"/>
              </a:xfrm>
              <a:blipFill>
                <a:blip r:embed="rId2"/>
                <a:stretch>
                  <a:fillRect t="-6107" b="-2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2124" y="4488203"/>
                <a:ext cx="2340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Big O Notation</a:t>
                </a:r>
                <a:r>
                  <a:rPr lang="en-US" sz="2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IN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b="0" i="1" baseline="3000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 algn="just"/>
                <a:endParaRPr lang="en-US" sz="22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4" y="4488203"/>
                <a:ext cx="2340000" cy="1875275"/>
              </a:xfrm>
              <a:prstGeom prst="rect">
                <a:avLst/>
              </a:prstGeom>
              <a:blipFill>
                <a:blip r:embed="rId3"/>
                <a:stretch>
                  <a:fillRect l="-3351" t="-192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29049" y="4488202"/>
                <a:ext cx="2579325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/>
                <a:r>
                  <a:rPr lang="en-I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Omega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Notation</a:t>
                </a:r>
                <a:r>
                  <a:rPr lang="en-US" sz="2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indent="-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IN" sz="2400" b="0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IN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/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049" y="4488202"/>
                <a:ext cx="2579325" cy="1875275"/>
              </a:xfrm>
              <a:prstGeom prst="rect">
                <a:avLst/>
              </a:prstGeom>
              <a:blipFill>
                <a:blip r:embed="rId4"/>
                <a:stretch>
                  <a:fillRect l="-3279" t="-1923" r="-1405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75299" y="4488203"/>
                <a:ext cx="3384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Theta </a:t>
                </a:r>
                <a:r>
                  <a:rPr lang="el-GR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θ </a:t>
                </a:r>
                <a:r>
                  <a:rPr lang="en-US" sz="22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Notation</a:t>
                </a:r>
                <a:r>
                  <a:rPr lang="en-US" sz="22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indent="-457200" algn="just"/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4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IN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4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baseline="300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99" y="4488203"/>
                <a:ext cx="3384000" cy="1875275"/>
              </a:xfrm>
              <a:prstGeom prst="rect">
                <a:avLst/>
              </a:prstGeom>
              <a:blipFill>
                <a:blip r:embed="rId5"/>
                <a:stretch>
                  <a:fillRect l="-2504" t="-192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Shape 1">
            <a:extLst>
              <a:ext uri="{FF2B5EF4-FFF2-40B4-BE49-F238E27FC236}">
                <a16:creationId xmlns:a16="http://schemas.microsoft.com/office/drawing/2014/main" id="{8432002D-32D8-919D-31A6-BBD614FFB68D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Expressing function in terms of </a:t>
            </a:r>
            <a:r>
              <a:rPr lang="el-GR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𝑂, 𝛺, θ</a:t>
            </a: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 notation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28473" y="1012054"/>
                <a:ext cx="11600001" cy="544272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Express the function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/1000 − 100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− 100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terms of </a:t>
                </a:r>
                <a:r>
                  <a:rPr lang="el-G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θ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notation.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Express </a:t>
                </a:r>
                <a14:m>
                  <m:oMath xmlns:m="http://schemas.openxmlformats.org/officeDocument/2006/math">
                    <m:r>
                      <a:rPr lang="pt-BR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pt-BR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+ 5 </m:t>
                    </m:r>
                  </m:oMath>
                </a14:m>
                <a:r>
                  <a:rPr lang="pt-B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terms of O notation.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Express 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terms of O notation.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pt-B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Prove or disprove (i) </a:t>
                </a:r>
                <a:r>
                  <a:rPr lang="pt-BR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2</a:t>
                </a:r>
                <a:r>
                  <a:rPr lang="pt-BR" sz="1800" baseline="30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n+1</a:t>
                </a:r>
                <a:r>
                  <a:rPr lang="pt-BR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= O(2</a:t>
                </a:r>
                <a:r>
                  <a:rPr lang="pt-BR" sz="1800" baseline="30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  <a:r>
                  <a:rPr lang="pt-BR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</a:t>
                </a:r>
                <a:r>
                  <a:rPr lang="pt-B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(ii) </a:t>
                </a:r>
                <a:r>
                  <a:rPr lang="pt-BR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2</a:t>
                </a:r>
                <a:r>
                  <a:rPr lang="pt-BR" sz="1800" baseline="30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2n</a:t>
                </a:r>
                <a:r>
                  <a:rPr lang="pt-BR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= O(2</a:t>
                </a:r>
                <a:r>
                  <a:rPr lang="pt-BR" sz="1800" baseline="30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  <a:r>
                  <a:rPr lang="pt-BR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Check the correctness for the following equality,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8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18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 </a:t>
                </a:r>
                <a:r>
                  <a:rPr lang="el-G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θ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notation for the following function</a:t>
                </a:r>
              </a:p>
              <a:p>
                <a:pPr marL="1001712" lvl="1" indent="-457200"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3 ∗ 2</m:t>
                    </m:r>
                    <m:r>
                      <a:rPr lang="en-US" sz="18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+ 4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+ 5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</m:t>
                    </m:r>
                  </m:oMath>
                </a14:m>
                <a:endParaRPr lang="en-US" sz="18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 O</a:t>
                </a:r>
                <a:r>
                  <a:rPr lang="el-G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notation for the following function</a:t>
                </a:r>
              </a:p>
              <a:p>
                <a:pPr marL="857250" lvl="1" indent="-457200" algn="l"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m:rPr>
                        <m:sty m:val="p"/>
                      </m:rPr>
                      <a:rPr lang="en-US" sz="1800" i="0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+ 6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 algn="l"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4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 + 2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endParaRPr lang="en-US" sz="1800" b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 </a:t>
                </a:r>
                <a:r>
                  <a:rPr lang="el-GR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Ω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notation for the following function</a:t>
                </a:r>
              </a:p>
              <a:p>
                <a:pPr marL="742950" lvl="2" indent="-342900" algn="l"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4∗ 2</m:t>
                    </m:r>
                    <m:r>
                      <m:rPr>
                        <m:sty m:val="p"/>
                      </m:rPr>
                      <a:rPr lang="en-US" sz="1800" i="0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8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2" indent="-342900" algn="l">
                  <a:buSzPct val="10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5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 baseline="300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800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 </m:t>
                    </m:r>
                  </m:oMath>
                </a14:m>
                <a:endParaRPr lang="pt-BR" sz="18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buSzPct val="100000"/>
                  <a:buFont typeface="+mj-lt"/>
                  <a:buAutoNum type="arabicPeriod"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28473" y="1012054"/>
                <a:ext cx="11600001" cy="5442721"/>
              </a:xfrm>
              <a:blipFill>
                <a:blip r:embed="rId2"/>
                <a:stretch>
                  <a:fillRect l="-1209" t="-2016" b="-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BDCEC15E-6BAD-FF3D-19F1-8AFD8432288A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Ex</a:t>
            </a:r>
            <a:r>
              <a:rPr lang="en-IN" sz="2300" b="0" strike="noStrike" spc="-1" dirty="0" err="1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ercises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3784372" y="-1767342"/>
            <a:ext cx="4572418" cy="10509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2769" y="1456825"/>
            <a:ext cx="9295624" cy="3625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buSzPct val="90000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What is Analysis of an Algorithm?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Analyzing an algorithm means </a:t>
            </a:r>
            <a:r>
              <a:rPr lang="en-US" sz="20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calculating/predicting the resources </a:t>
            </a: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that the algorithm requires. 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provides </a:t>
            </a:r>
            <a:r>
              <a:rPr lang="en-US" sz="20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theoretical estimation </a:t>
            </a: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the required resources of an algorithm to solve a specific computational problem.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Two most important resources are </a:t>
            </a:r>
            <a:r>
              <a:rPr lang="en-US" sz="20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computing time </a:t>
            </a: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(time complexity) and </a:t>
            </a:r>
            <a:r>
              <a:rPr lang="en-US" sz="20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storage space </a:t>
            </a: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(space complexity). 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ct val="90000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Why Analysis is required?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analyzing some of the candidate algorithms for a problem, </a:t>
            </a:r>
            <a:r>
              <a:rPr lang="en-US" sz="20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most efficient </a:t>
            </a:r>
            <a:r>
              <a:rPr lang="en-US" sz="2000" dirty="0">
                <a:solidFill>
                  <a:srgbClr val="212121">
                    <a:lumMod val="75000"/>
                    <a:lumOff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can be easily identified.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1554" y="940526"/>
            <a:ext cx="914400" cy="914400"/>
            <a:chOff x="856024" y="1117547"/>
            <a:chExt cx="914400" cy="914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024" y="1117547"/>
              <a:ext cx="914400" cy="914400"/>
            </a:xfrm>
            <a:prstGeom prst="rect">
              <a:avLst/>
            </a:prstGeom>
            <a:ln w="3175">
              <a:solidFill>
                <a:schemeClr val="accent5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117" y="1259269"/>
              <a:ext cx="505742" cy="513940"/>
            </a:xfrm>
            <a:prstGeom prst="ellipse">
              <a:avLst/>
            </a:prstGeom>
            <a:ln w="3175">
              <a:solidFill>
                <a:schemeClr val="accent5"/>
              </a:solidFill>
            </a:ln>
          </p:spPr>
        </p:pic>
      </p:grpSp>
      <p:sp>
        <p:nvSpPr>
          <p:cNvPr id="8" name="TextShape 1">
            <a:extLst>
              <a:ext uri="{FF2B5EF4-FFF2-40B4-BE49-F238E27FC236}">
                <a16:creationId xmlns:a16="http://schemas.microsoft.com/office/drawing/2014/main" id="{362751D6-F840-582C-94A2-8AD5DE511B3F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Introduction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  <p:cond evt="onBegin" delay="0">
                          <p:tn val="9"/>
                        </p:cond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62975" y="2794570"/>
            <a:ext cx="10515600" cy="126885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Analyzing Control Statements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EB71E9F3-8100-B757-1527-E4C1F267A231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 err="1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Analyzing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 control statements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3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23311" y="970952"/>
            <a:ext cx="12507221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	: 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int A[n], array of n integers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	: 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Sum of all numbers in array A</a:t>
            </a:r>
          </a:p>
          <a:p>
            <a:pPr marL="0" indent="0">
              <a:buNone/>
            </a:pP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int Sum(int A[], int n) 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{</a:t>
            </a:r>
          </a:p>
          <a:p>
            <a:pPr marL="544512" lvl="1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int s=0;</a:t>
            </a:r>
          </a:p>
          <a:p>
            <a:pPr marL="544512" lvl="1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for (int </a:t>
            </a:r>
            <a:r>
              <a:rPr lang="en-IN" sz="1800" b="1" dirty="0" err="1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=0; </a:t>
            </a:r>
            <a:r>
              <a:rPr lang="en-IN" sz="1800" b="1" dirty="0" err="1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&lt;n; </a:t>
            </a:r>
            <a:r>
              <a:rPr lang="en-IN" sz="1800" b="1" dirty="0" err="1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++)</a:t>
            </a:r>
          </a:p>
          <a:p>
            <a:pPr marL="1335087" lvl="3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s = s + A[</a:t>
            </a:r>
            <a:r>
              <a:rPr lang="en-IN" sz="1800" b="1" dirty="0" err="1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];</a:t>
            </a:r>
          </a:p>
          <a:p>
            <a:pPr marL="544512" lvl="1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return s;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F9C3D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72636" y="3215129"/>
            <a:ext cx="1463040" cy="330219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3311" y="3673818"/>
            <a:ext cx="533400" cy="5334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660405" y="3609938"/>
            <a:ext cx="381460" cy="27081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22205" y="4234060"/>
            <a:ext cx="1676399" cy="32767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39102" y="3898807"/>
            <a:ext cx="2012471" cy="306694"/>
          </a:xfrm>
          <a:prstGeom prst="round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95962" y="3011948"/>
            <a:ext cx="822960" cy="533400"/>
          </a:xfrm>
          <a:prstGeom prst="roundRect">
            <a:avLst/>
          </a:prstGeom>
          <a:noFill/>
          <a:ln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n+1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8580" y="3574053"/>
            <a:ext cx="2442616" cy="335255"/>
          </a:xfrm>
          <a:prstGeom prst="roundRect">
            <a:avLst/>
          </a:prstGeom>
          <a:noFill/>
          <a:ln w="952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/>
          <p:cNvCxnSpPr>
            <a:cxnSpLocks/>
            <a:stCxn id="19" idx="1"/>
            <a:endCxn id="20" idx="0"/>
          </p:cNvCxnSpPr>
          <p:nvPr/>
        </p:nvCxnSpPr>
        <p:spPr>
          <a:xfrm rot="10800000" flipV="1">
            <a:off x="490012" y="3380238"/>
            <a:ext cx="282625" cy="29357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cxnSpLocks/>
            <a:stCxn id="22" idx="1"/>
            <a:endCxn id="20" idx="4"/>
          </p:cNvCxnSpPr>
          <p:nvPr/>
        </p:nvCxnSpPr>
        <p:spPr>
          <a:xfrm rot="10800000">
            <a:off x="490011" y="4207218"/>
            <a:ext cx="332194" cy="19067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21" idx="2"/>
            <a:endCxn id="20" idx="6"/>
          </p:cNvCxnSpPr>
          <p:nvPr/>
        </p:nvCxnSpPr>
        <p:spPr>
          <a:xfrm rot="5400000">
            <a:off x="1274039" y="3363421"/>
            <a:ext cx="59769" cy="109442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</p:cNvCxnSpPr>
          <p:nvPr/>
        </p:nvCxnSpPr>
        <p:spPr>
          <a:xfrm rot="5400000" flipH="1" flipV="1">
            <a:off x="3493872" y="1653905"/>
            <a:ext cx="259353" cy="3544826"/>
          </a:xfrm>
          <a:prstGeom prst="bentConnector2">
            <a:avLst/>
          </a:prstGeom>
          <a:ln>
            <a:solidFill>
              <a:srgbClr val="ED52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stCxn id="23" idx="3"/>
            <a:endCxn id="31" idx="0"/>
          </p:cNvCxnSpPr>
          <p:nvPr/>
        </p:nvCxnSpPr>
        <p:spPr>
          <a:xfrm>
            <a:off x="3151573" y="4052154"/>
            <a:ext cx="1654946" cy="469515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539819" y="4521669"/>
            <a:ext cx="533400" cy="5334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8660" y="5472953"/>
            <a:ext cx="5116148" cy="8309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Total time taken = n+1+n+2 = 2n+3</a:t>
            </a: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 Complexity f(n) 	= 2n+3</a:t>
            </a:r>
          </a:p>
        </p:txBody>
      </p:sp>
      <p:sp>
        <p:nvSpPr>
          <p:cNvPr id="18" name="TextShape 1">
            <a:extLst>
              <a:ext uri="{FF2B5EF4-FFF2-40B4-BE49-F238E27FC236}">
                <a16:creationId xmlns:a16="http://schemas.microsoft.com/office/drawing/2014/main" id="{C503EF82-476E-077C-3EAE-55940E3A1E62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For loop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43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ntr" presetSubtype="16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  <p:cond evt="onBegin" delay="0">
                          <p:tn val="60"/>
                        </p:cond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5" presetID="6" presetClass="entr" presetSubtype="16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  <p:cond evt="onBegin" delay="0">
                          <p:tn val="81"/>
                        </p:cond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6" presetClass="entr" presetSubtype="16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  <p:cond evt="onBegin" delay="0">
                          <p:tn val="93"/>
                        </p:cond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  <p:cond evt="onBegin" delay="0">
                          <p:tn val="101"/>
                        </p:cond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20932"/>
                <a:ext cx="11616715" cy="5433843"/>
              </a:xfrm>
            </p:spPr>
            <p:txBody>
              <a:bodyPr>
                <a:normAutofit/>
              </a:bodyPr>
              <a:lstStyle/>
              <a:p>
                <a:r>
                  <a:rPr lang="en-GB" alt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time complexity of the algorithm is : 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18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altLang="en-US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GB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GB" altLang="en-US" sz="1800" b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Estimated running time for different values of </a:t>
                </a:r>
                <a:r>
                  <a:rPr lang="en-US" sz="1800" b="1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𝑛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𝑛 grows, the number of steps grow </a:t>
                </a:r>
                <a:r>
                  <a:rPr lang="en-US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 linear proportion to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𝑛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for the given algorithm Sum.</a:t>
                </a: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dominating term in the function of time complexity is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gets large,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becomes insignificant.</a:t>
                </a:r>
              </a:p>
              <a:p>
                <a:r>
                  <a:rPr lang="en-GB" altLang="en-US" sz="1800" b="1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time is linear in proportion to </a:t>
                </a:r>
                <a14:m>
                  <m:oMath xmlns:m="http://schemas.openxmlformats.org/officeDocument/2006/math">
                    <m:r>
                      <a:rPr lang="en-GB" altLang="en-US" sz="18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en-GB" altLang="en-US" sz="1800" b="1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b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20932"/>
                <a:ext cx="11616715" cy="5433843"/>
              </a:xfrm>
              <a:blipFill>
                <a:blip r:embed="rId2"/>
                <a:stretch>
                  <a:fillRect t="-20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14795" y="20260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000" b="1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2026027"/>
                <a:ext cx="14478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62595" y="20260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sz="2000">
                    <a:solidFill>
                      <a:srgbClr val="C00000"/>
                    </a:solidFill>
                  </a:rPr>
                  <a:t> steps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2026027"/>
                <a:ext cx="1641764" cy="457200"/>
              </a:xfrm>
              <a:prstGeom prst="rect">
                <a:avLst/>
              </a:prstGeom>
              <a:blipFill>
                <a:blip r:embed="rId4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14795" y="25594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2000" b="1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2559427"/>
                <a:ext cx="14478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62595" y="25594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203</m:t>
                    </m:r>
                  </m:oMath>
                </a14:m>
                <a:r>
                  <a:rPr lang="en-US" sz="2000">
                    <a:solidFill>
                      <a:srgbClr val="C00000"/>
                    </a:solidFill>
                  </a:rPr>
                  <a:t> steps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2559427"/>
                <a:ext cx="1641764" cy="457200"/>
              </a:xfrm>
              <a:prstGeom prst="rect">
                <a:avLst/>
              </a:prstGeom>
              <a:blipFill>
                <a:blip r:embed="rId6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14795" y="30928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US" sz="2000" b="1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3092827"/>
                <a:ext cx="1447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62595" y="30928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2,003</m:t>
                    </m:r>
                  </m:oMath>
                </a14:m>
                <a:r>
                  <a:rPr lang="en-US" sz="2000">
                    <a:solidFill>
                      <a:srgbClr val="C00000"/>
                    </a:solidFill>
                  </a:rPr>
                  <a:t> steps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3092827"/>
                <a:ext cx="1641764" cy="457200"/>
              </a:xfrm>
              <a:prstGeom prst="rect">
                <a:avLst/>
              </a:prstGeom>
              <a:blipFill>
                <a:blip r:embed="rId8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14795" y="36262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2000" b="1">
                  <a:solidFill>
                    <a:srgbClr val="424242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3626227"/>
                <a:ext cx="144780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62595" y="36262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20,003</m:t>
                    </m:r>
                  </m:oMath>
                </a14:m>
                <a:r>
                  <a:rPr lang="en-US" sz="2000">
                    <a:solidFill>
                      <a:srgbClr val="C00000"/>
                    </a:solidFill>
                  </a:rPr>
                  <a:t> steps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3626227"/>
                <a:ext cx="1641764" cy="457200"/>
              </a:xfrm>
              <a:prstGeom prst="rect">
                <a:avLst/>
              </a:prstGeom>
              <a:blipFill>
                <a:blip r:embed="rId10"/>
                <a:stretch>
                  <a:fillRect r="-735"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027938" y="958788"/>
            <a:ext cx="275208" cy="38174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511F81E3-89B9-0778-775B-51D8A5BE5477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Running time of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2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68" y="868680"/>
            <a:ext cx="164076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Example 1: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468" y="1334202"/>
                <a:ext cx="5029200" cy="15611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Statement is executed once only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So, 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execution time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some constant </a:t>
                </a:r>
                <a14:m>
                  <m:oMath xmlns:m="http://schemas.openxmlformats.org/officeDocument/2006/math">
                    <m:r>
                      <a:rPr lang="en-US" sz="2400" b="1" i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4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1334202"/>
                <a:ext cx="5029200" cy="1561133"/>
              </a:xfrm>
              <a:prstGeom prst="rect">
                <a:avLst/>
              </a:prstGeom>
              <a:blipFill>
                <a:blip r:embed="rId2"/>
                <a:stretch>
                  <a:fillRect l="-1576" r="-1939" b="-85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/>
              <p:cNvSpPr/>
              <p:nvPr/>
            </p:nvSpPr>
            <p:spPr>
              <a:xfrm>
                <a:off x="4074458" y="4491318"/>
                <a:ext cx="1322275" cy="484094"/>
              </a:xfrm>
              <a:prstGeom prst="wedgeRoundRectCallout">
                <a:avLst>
                  <a:gd name="adj1" fmla="val -72423"/>
                  <a:gd name="adj2" fmla="val -51289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58" y="4491318"/>
                <a:ext cx="1322275" cy="484094"/>
              </a:xfrm>
              <a:prstGeom prst="wedgeRoundRectCallout">
                <a:avLst>
                  <a:gd name="adj1" fmla="val -72423"/>
                  <a:gd name="adj2" fmla="val -512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>
                <a:off x="4196490" y="3879669"/>
                <a:ext cx="1799360" cy="461665"/>
              </a:xfrm>
              <a:prstGeom prst="wedgeRoundRectCallout">
                <a:avLst>
                  <a:gd name="adj1" fmla="val -59254"/>
                  <a:gd name="adj2" fmla="val 11654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90" y="3879669"/>
                <a:ext cx="1799360" cy="461665"/>
              </a:xfrm>
              <a:prstGeom prst="wedgeRoundRectCallout">
                <a:avLst>
                  <a:gd name="adj1" fmla="val -59254"/>
                  <a:gd name="adj2" fmla="val 11654"/>
                  <a:gd name="adj3" fmla="val 16667"/>
                </a:avLst>
              </a:prstGeom>
              <a:blipFill>
                <a:blip r:embed="rId4"/>
                <a:stretch>
                  <a:fillRect b="-2597"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12691" y="3900652"/>
                <a:ext cx="1474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1" y="3900652"/>
                <a:ext cx="147464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8897" y="4491976"/>
                <a:ext cx="1039291" cy="46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97" y="4491976"/>
                <a:ext cx="1039291" cy="463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4468" y="3882330"/>
                <a:ext cx="5029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Total time is denoted as, 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3882330"/>
                <a:ext cx="5029200" cy="2308324"/>
              </a:xfrm>
              <a:prstGeom prst="rect">
                <a:avLst/>
              </a:prstGeom>
              <a:blipFill>
                <a:blip r:embed="rId7"/>
                <a:stretch>
                  <a:fillRect l="-1576" b="-31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1112" y="1414130"/>
                <a:ext cx="5029200" cy="506427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Analysis </a:t>
                </a: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 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200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err="1"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12" y="1414130"/>
                <a:ext cx="5029200" cy="5064271"/>
              </a:xfrm>
              <a:prstGeom prst="rect">
                <a:avLst/>
              </a:prstGeom>
              <a:blipFill>
                <a:blip r:embed="rId8"/>
                <a:stretch>
                  <a:fillRect l="-16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ular Callout 26"/>
              <p:cNvSpPr/>
              <p:nvPr/>
            </p:nvSpPr>
            <p:spPr>
              <a:xfrm>
                <a:off x="9747628" y="1328132"/>
                <a:ext cx="1645920" cy="381000"/>
              </a:xfrm>
              <a:prstGeom prst="wedgeRoundRectCallout">
                <a:avLst>
                  <a:gd name="adj1" fmla="val -62856"/>
                  <a:gd name="adj2" fmla="val 38342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2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7" name="Rounded Rectangular Callout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628" y="1328132"/>
                <a:ext cx="1645920" cy="381000"/>
              </a:xfrm>
              <a:prstGeom prst="wedgeRoundRectCallout">
                <a:avLst>
                  <a:gd name="adj1" fmla="val -62856"/>
                  <a:gd name="adj2" fmla="val 38342"/>
                  <a:gd name="adj3" fmla="val 16667"/>
                </a:avLst>
              </a:prstGeom>
              <a:blipFill>
                <a:blip r:embed="rId9"/>
                <a:stretch>
                  <a:fillRect b="-937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10386940" y="1819317"/>
                <a:ext cx="1778166" cy="381000"/>
              </a:xfrm>
              <a:prstGeom prst="wedgeRoundRectCallout">
                <a:avLst>
                  <a:gd name="adj1" fmla="val -58278"/>
                  <a:gd name="adj2" fmla="val -1661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200" b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940" y="1819317"/>
                <a:ext cx="1778166" cy="381000"/>
              </a:xfrm>
              <a:prstGeom prst="wedgeRoundRectCallout">
                <a:avLst>
                  <a:gd name="adj1" fmla="val -58278"/>
                  <a:gd name="adj2" fmla="val -1661"/>
                  <a:gd name="adj3" fmla="val 16667"/>
                </a:avLst>
              </a:prstGeom>
              <a:blipFill>
                <a:blip r:embed="rId10"/>
                <a:stretch>
                  <a:fillRect b="-769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/>
              <p:cNvSpPr/>
              <p:nvPr/>
            </p:nvSpPr>
            <p:spPr>
              <a:xfrm>
                <a:off x="10179856" y="2318952"/>
                <a:ext cx="1485900" cy="381000"/>
              </a:xfrm>
              <a:prstGeom prst="wedgeRoundRectCallout">
                <a:avLst>
                  <a:gd name="adj1" fmla="val -69443"/>
                  <a:gd name="adj2" fmla="val -23523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2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Rounded 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856" y="2318952"/>
                <a:ext cx="1485900" cy="381000"/>
              </a:xfrm>
              <a:prstGeom prst="wedgeRoundRectCallout">
                <a:avLst>
                  <a:gd name="adj1" fmla="val -69443"/>
                  <a:gd name="adj2" fmla="val -23523"/>
                  <a:gd name="adj3" fmla="val 16667"/>
                </a:avLst>
              </a:prstGeom>
              <a:blipFill>
                <a:blip r:embed="rId11"/>
                <a:stretch>
                  <a:fillRect b="-769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737360" y="126709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>
              <a:xfrm>
                <a:off x="3918855" y="1358537"/>
                <a:ext cx="457200" cy="365760"/>
              </a:xfrm>
              <a:prstGeom prst="wedgeRoundRectCallout">
                <a:avLst>
                  <a:gd name="adj1" fmla="val -81349"/>
                  <a:gd name="adj2" fmla="val 11887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5" y="1358537"/>
                <a:ext cx="457200" cy="365760"/>
              </a:xfrm>
              <a:prstGeom prst="wedgeRoundRectCallout">
                <a:avLst>
                  <a:gd name="adj1" fmla="val -81349"/>
                  <a:gd name="adj2" fmla="val 11887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74468" y="3359336"/>
            <a:ext cx="156086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Example 2: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680752" y="3757753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66427" y="868680"/>
            <a:ext cx="1640762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Example 3: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8029319" y="126709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150212" y="882567"/>
            <a:ext cx="100584" cy="5531399"/>
            <a:chOff x="4406940" y="815332"/>
            <a:chExt cx="100584" cy="5531399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4457031" y="860331"/>
              <a:ext cx="0" cy="5486400"/>
            </a:xfrm>
            <a:prstGeom prst="line">
              <a:avLst/>
            </a:prstGeom>
            <a:solidFill>
              <a:srgbClr val="F19D19"/>
            </a:solidFill>
            <a:ln w="28575">
              <a:solidFill>
                <a:srgbClr val="F19D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406940" y="815332"/>
              <a:ext cx="100584" cy="91440"/>
            </a:xfrm>
            <a:prstGeom prst="ellipse">
              <a:avLst/>
            </a:prstGeom>
            <a:solidFill>
              <a:srgbClr val="F19D19"/>
            </a:solidFill>
            <a:ln>
              <a:solidFill>
                <a:srgbClr val="F19D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/>
          <p:cNvSpPr/>
          <p:nvPr/>
        </p:nvSpPr>
        <p:spPr>
          <a:xfrm>
            <a:off x="8831880" y="5227330"/>
            <a:ext cx="473484" cy="4330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4" name="TextShape 1">
            <a:extLst>
              <a:ext uri="{FF2B5EF4-FFF2-40B4-BE49-F238E27FC236}">
                <a16:creationId xmlns:a16="http://schemas.microsoft.com/office/drawing/2014/main" id="{689F37B7-F918-DC51-ACC9-F924A0285921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 err="1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Analyzing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 control statements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" presetClass="entr" presetSubtype="16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5" grpId="0"/>
      <p:bldP spid="16" grpId="0"/>
      <p:bldP spid="17" grpId="0"/>
      <p:bldP spid="20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  <p:bldP spid="4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4468" y="1265928"/>
                <a:ext cx="4846320" cy="2286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4294967295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1265928"/>
                <a:ext cx="4846320" cy="2286000"/>
              </a:xfrm>
              <a:prstGeom prst="rect">
                <a:avLst/>
              </a:prstGeom>
              <a:blipFill>
                <a:blip r:embed="rId2"/>
                <a:stretch>
                  <a:fillRect l="-62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468" y="4262063"/>
                <a:ext cx="4846320" cy="2286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4294967295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4262063"/>
                <a:ext cx="4846320" cy="2286000"/>
              </a:xfrm>
              <a:prstGeom prst="rect">
                <a:avLst/>
              </a:prstGeom>
              <a:blipFill>
                <a:blip r:embed="rId3"/>
                <a:stretch>
                  <a:fillRect l="-62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35039" y="1239801"/>
                <a:ext cx="5852160" cy="393192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4294967295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dirty="0" err="1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printf</a:t>
                </a:r>
                <a:r>
                  <a:rPr lang="en-IN" sz="2200" dirty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(“sum is now %d”,</a:t>
                </a:r>
                <a14:m>
                  <m:oMath xmlns:m="http://schemas.openxmlformats.org/officeDocument/2006/math">
                    <m:r>
                      <a:rPr lang="en-I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𝒔𝒖𝒎</m:t>
                    </m:r>
                  </m:oMath>
                </a14:m>
                <a:r>
                  <a:rPr lang="en-IN" sz="2200" dirty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9" y="1239801"/>
                <a:ext cx="5852160" cy="3931920"/>
              </a:xfrm>
              <a:prstGeom prst="rect">
                <a:avLst/>
              </a:prstGeom>
              <a:blipFill>
                <a:blip r:embed="rId4"/>
                <a:stretch>
                  <a:fillRect l="-124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017803" y="868680"/>
            <a:ext cx="154310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Example 6: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83114" y="1292054"/>
            <a:ext cx="4199656" cy="1188720"/>
          </a:xfrm>
          <a:prstGeom prst="round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83114" y="2539053"/>
            <a:ext cx="4199656" cy="731520"/>
          </a:xfrm>
          <a:prstGeom prst="roundRect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83114" y="3328851"/>
            <a:ext cx="4297680" cy="457200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87517" y="4339447"/>
                <a:ext cx="4294952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2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517" y="4339447"/>
                <a:ext cx="429495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74468" y="868680"/>
            <a:ext cx="154310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Example 4: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791788" y="3044949"/>
                <a:ext cx="2011680" cy="502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88" y="3044949"/>
                <a:ext cx="201168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74468" y="3868782"/>
            <a:ext cx="154310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Example 5: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791788" y="6023383"/>
                <a:ext cx="2011680" cy="502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88" y="6023383"/>
                <a:ext cx="201168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ular Callout 24"/>
              <p:cNvSpPr/>
              <p:nvPr/>
            </p:nvSpPr>
            <p:spPr>
              <a:xfrm>
                <a:off x="10519950" y="1645920"/>
                <a:ext cx="914400" cy="365760"/>
              </a:xfrm>
              <a:prstGeom prst="wedgeRoundRectCallout">
                <a:avLst>
                  <a:gd name="adj1" fmla="val -74206"/>
                  <a:gd name="adj2" fmla="val -9540"/>
                  <a:gd name="adj3" fmla="val 16667"/>
                </a:avLst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5" name="Rounded Rectangular Callout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50" y="1645920"/>
                <a:ext cx="914400" cy="365760"/>
              </a:xfrm>
              <a:prstGeom prst="wedgeRoundRectCallout">
                <a:avLst>
                  <a:gd name="adj1" fmla="val -74206"/>
                  <a:gd name="adj2" fmla="val -9540"/>
                  <a:gd name="adj3" fmla="val 16667"/>
                </a:avLst>
              </a:prstGeom>
              <a:blipFill>
                <a:blip r:embed="rId8"/>
                <a:stretch>
                  <a:fillRect b="-483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10519948" y="2536371"/>
                <a:ext cx="914402" cy="365760"/>
              </a:xfrm>
              <a:prstGeom prst="wedgeRoundRectCallout">
                <a:avLst>
                  <a:gd name="adj1" fmla="val -75634"/>
                  <a:gd name="adj2" fmla="val 4745"/>
                  <a:gd name="adj3" fmla="val 16667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48" y="2536371"/>
                <a:ext cx="914402" cy="365760"/>
              </a:xfrm>
              <a:prstGeom prst="wedgeRoundRectCallout">
                <a:avLst>
                  <a:gd name="adj1" fmla="val -75634"/>
                  <a:gd name="adj2" fmla="val 4745"/>
                  <a:gd name="adj3" fmla="val 16667"/>
                </a:avLst>
              </a:prstGeom>
              <a:blipFill>
                <a:blip r:embed="rId9"/>
                <a:stretch>
                  <a:fillRect b="-80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10519948" y="3426823"/>
                <a:ext cx="914402" cy="365760"/>
              </a:xfrm>
              <a:prstGeom prst="wedgeRoundRectCallout">
                <a:avLst>
                  <a:gd name="adj1" fmla="val -64206"/>
                  <a:gd name="adj2" fmla="val -16683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48" y="3426823"/>
                <a:ext cx="914402" cy="365760"/>
              </a:xfrm>
              <a:prstGeom prst="wedgeRoundRectCallout">
                <a:avLst>
                  <a:gd name="adj1" fmla="val -64206"/>
                  <a:gd name="adj2" fmla="val -16683"/>
                  <a:gd name="adj3" fmla="val 16667"/>
                </a:avLst>
              </a:prstGeom>
              <a:blipFill>
                <a:blip r:embed="rId10"/>
                <a:stretch>
                  <a:fillRect b="-80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Shape 1">
            <a:extLst>
              <a:ext uri="{FF2B5EF4-FFF2-40B4-BE49-F238E27FC236}">
                <a16:creationId xmlns:a16="http://schemas.microsoft.com/office/drawing/2014/main" id="{3C0FF366-8B11-1BB7-5AE5-E3FC45CBB588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 err="1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Analyzing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 control statements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8069" y="2379216"/>
            <a:ext cx="10395752" cy="272544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Bubble Sort, Selection Sort, 	Insertion Sort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EB178809-416A-6951-F029-9D149BBD98C7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Sorting algorithms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79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1" y="1233996"/>
            <a:ext cx="11255844" cy="522077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Sorting is any process of arranging items systematically or arranging items in a sequence ordered by some criterion.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Applications of Sorting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Phone Bill: the calls made are date wise sorted.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Bank statement or Credit card Bill: transactions made are date wise sorted.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Filling forms online: “select country” drop down box will have the name of countries sorted in Alphabetical order.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Online shopping: the items can be sorted price wise, date wise or relevance wise.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Files or folders on your desktop are sorted date wise.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4D203CCB-74FF-79E0-99B7-3871DE084688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introduction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4436"/>
              </p:ext>
            </p:extLst>
          </p:nvPr>
        </p:nvGraphicFramePr>
        <p:xfrm>
          <a:off x="4029892" y="16002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18809" y="1066800"/>
            <a:ext cx="6336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array in Ascending order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96292" y="22860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96292" y="2286000"/>
            <a:ext cx="958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Pass 1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24892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9" name="Rectangle 8"/>
          <p:cNvSpPr/>
          <p:nvPr/>
        </p:nvSpPr>
        <p:spPr>
          <a:xfrm>
            <a:off x="2124892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4892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4892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24892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44175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44175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4175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44175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44175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63458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63458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63458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63458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63458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85267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85267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85267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85267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85267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28" name="Freeform 27"/>
          <p:cNvSpPr/>
          <p:nvPr/>
        </p:nvSpPr>
        <p:spPr>
          <a:xfrm>
            <a:off x="2648056" y="2975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124892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24892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20401" y="2924771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32" name="Freeform 31"/>
          <p:cNvSpPr/>
          <p:nvPr/>
        </p:nvSpPr>
        <p:spPr>
          <a:xfrm>
            <a:off x="5296858" y="373166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461771" y="3669399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63458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63458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36" name="Freeform 35"/>
          <p:cNvSpPr/>
          <p:nvPr/>
        </p:nvSpPr>
        <p:spPr>
          <a:xfrm>
            <a:off x="6830242" y="4118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980000" y="4052133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85267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85267" y="43434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 &gt; 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𝑠𝑤𝑎𝑝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],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cs typeface="Consolas" pitchFamily="49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2DF26886-825E-173F-6130-81718B438D1B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Bubble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0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5540" y="914400"/>
            <a:ext cx="958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Pass 2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327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6" name="Rectangle 5"/>
          <p:cNvSpPr/>
          <p:nvPr/>
        </p:nvSpPr>
        <p:spPr>
          <a:xfrm>
            <a:off x="15327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27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8" name="Rectangle 7"/>
          <p:cNvSpPr/>
          <p:nvPr/>
        </p:nvSpPr>
        <p:spPr>
          <a:xfrm>
            <a:off x="15327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5327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4285" y="3692769"/>
            <a:ext cx="1033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043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04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04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43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043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83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28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28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283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283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24679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24679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24679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24679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24679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26" name="Freeform 25"/>
          <p:cNvSpPr/>
          <p:nvPr/>
        </p:nvSpPr>
        <p:spPr>
          <a:xfrm>
            <a:off x="3450052" y="2009975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14965" y="1947707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04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04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30" name="Freeform 29"/>
          <p:cNvSpPr/>
          <p:nvPr/>
        </p:nvSpPr>
        <p:spPr>
          <a:xfrm>
            <a:off x="4979913" y="2380851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44826" y="2318583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28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428322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28671" y="914400"/>
            <a:ext cx="958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Pass 3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5738963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890819" y="1444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90819" y="1825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890819" y="2206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890819" y="2587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90819" y="2968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4100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04100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041002" y="2209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41002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04100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56</a:t>
            </a:r>
          </a:p>
        </p:txBody>
      </p:sp>
      <p:sp>
        <p:nvSpPr>
          <p:cNvPr id="46" name="Freeform 45"/>
          <p:cNvSpPr/>
          <p:nvPr/>
        </p:nvSpPr>
        <p:spPr>
          <a:xfrm>
            <a:off x="6968989" y="161301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133902" y="1550749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24679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24679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50" name="Freeform 49"/>
          <p:cNvSpPr/>
          <p:nvPr/>
        </p:nvSpPr>
        <p:spPr>
          <a:xfrm>
            <a:off x="8433905" y="1945533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598818" y="1883265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890819" y="1825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90819" y="2206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687300" y="914400"/>
            <a:ext cx="958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Pass 4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9323714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10574402" y="1605528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739315" y="1543260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swap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04100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041002" y="1828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 &gt; 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>
                  <a:solidFill>
                    <a:srgbClr val="A71160"/>
                  </a:solidFill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𝑠𝑤𝑎𝑝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],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>
                  <a:solidFill>
                    <a:srgbClr val="A71160"/>
                  </a:solidFill>
                  <a:cs typeface="Consolas" pitchFamily="49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Shape 1">
            <a:extLst>
              <a:ext uri="{FF2B5EF4-FFF2-40B4-BE49-F238E27FC236}">
                <a16:creationId xmlns:a16="http://schemas.microsoft.com/office/drawing/2014/main" id="{22524236-5552-8AB1-76E2-95F80226B33D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Bubble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5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6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8" grpId="0" animBg="1"/>
      <p:bldP spid="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61938" y="819211"/>
            <a:ext cx="11930062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Input: Array A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Output: Sorted array A</a:t>
            </a:r>
          </a:p>
          <a:p>
            <a:pPr marL="0" indent="0">
              <a:buNone/>
            </a:pPr>
            <a:endParaRPr lang="en-IN" sz="2400" b="1" dirty="0">
              <a:solidFill>
                <a:schemeClr val="tx2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Bubble_Sort</a:t>
            </a:r>
            <a:r>
              <a:rPr lang="en-IN" sz="24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(A)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i ← 1 to n-1 do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</a:t>
            </a:r>
            <a:r>
              <a:rPr lang="pt-BR" sz="24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j ← 1 to n-i </a:t>
            </a:r>
            <a:r>
              <a:rPr lang="pt-BR" sz="24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  </a:t>
            </a:r>
            <a:r>
              <a:rPr lang="en-IN" sz="24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  A[j] &gt; A[j+1] then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	</a:t>
            </a:r>
            <a:r>
              <a:rPr lang="en-IN" sz="24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swap(A[j], A[j+1])</a:t>
            </a:r>
          </a:p>
          <a:p>
            <a:pPr marL="0" indent="0">
              <a:buNone/>
            </a:pPr>
            <a:endParaRPr lang="en-IN" sz="2400" dirty="0">
              <a:solidFill>
                <a:srgbClr val="FCE0EE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4108" y="4555772"/>
            <a:ext cx="3478175" cy="157330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temp ← A[j]</a:t>
            </a:r>
          </a:p>
          <a:p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A[j] ← A[j+1]</a:t>
            </a:r>
          </a:p>
          <a:p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A[j+1] ← temp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11760" y="3482429"/>
            <a:ext cx="6382872" cy="2339788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50067" y="4008268"/>
            <a:ext cx="4421332" cy="1708952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4971399" y="2918371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99" y="2918371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527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5181600" y="4634144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634144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Shape 1">
            <a:extLst>
              <a:ext uri="{FF2B5EF4-FFF2-40B4-BE49-F238E27FC236}">
                <a16:creationId xmlns:a16="http://schemas.microsoft.com/office/drawing/2014/main" id="{15170A16-A338-16D6-9358-C2F0E9900443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Bubble sort -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3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  <p:cond evt="onBegin" delay="0">
                          <p:tn val="21"/>
                        </p:cond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  <p:cond evt="onBegin" delay="0">
                          <p:tn val="51"/>
                        </p:cond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  <p:cond evt="onBegin" delay="0">
                          <p:tn val="56"/>
                        </p:cond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3526" y="1014520"/>
            <a:ext cx="11552654" cy="55911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efficiency of an algorithm is a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measure of the amount of resources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consumed in solving a problem of size 𝑛.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 algorithm must be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analyzed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to determine its resource usage.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Two major computational resources are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execution time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memory space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Memory Space requirement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not be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compared directly, so the important resource is computational time required by an algorithm.</a:t>
            </a:r>
            <a:endParaRPr lang="en-US" sz="2000" b="1" dirty="0">
              <a:solidFill>
                <a:srgbClr val="A711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To measure the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efficiency of an algorithm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requires to measure its execution time using any of the following approaches: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Empirical Approach: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To run it and measure how much processor time is needed.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Theoretical Approach: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Mathematically computing how much time is needed as a function of input size.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499B719A-EC22-3029-B582-783315C89322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Efficiency of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1" y="1038687"/>
                <a:ext cx="11353498" cy="541608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is a simple sorting algorithm that works by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comparing each pair of adjacent items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swapping them if they are in the wrong order.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pass through the list is repeated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until no swaps are needed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which indicates that the list is sorted.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it only uses comparisons to operate on elements, it is a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comparison sort.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Although the algorithm is simple, it is </a:t>
                </a:r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too slow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practical use.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time complexity of bubble 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1" y="1038687"/>
                <a:ext cx="11353498" cy="5416088"/>
              </a:xfrm>
              <a:blipFill>
                <a:blip r:embed="rId2"/>
                <a:stretch>
                  <a:fillRect t="-23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0901DB26-69FD-79E2-FABB-65A5C98FDA66}"/>
              </a:ext>
            </a:extLst>
          </p:cNvPr>
          <p:cNvSpPr txBox="1"/>
          <p:nvPr/>
        </p:nvSpPr>
        <p:spPr>
          <a:xfrm>
            <a:off x="311760" y="4716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Bubble sort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86294" y="1011469"/>
            <a:ext cx="11619412" cy="5522496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Input: Array A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Output: Sorted array A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IN" sz="1800" b="1" dirty="0" err="1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Bubble_Sort</a:t>
            </a:r>
            <a:r>
              <a:rPr lang="en-IN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(A)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int flag=1;</a:t>
            </a:r>
          </a:p>
          <a:p>
            <a:pPr marL="0" indent="0">
              <a:buNone/>
            </a:pPr>
            <a:r>
              <a:rPr lang="pt-BR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i ← 1 to n-1 do</a:t>
            </a:r>
          </a:p>
          <a:p>
            <a:pPr marL="0" indent="0">
              <a:buNone/>
            </a:pPr>
            <a:r>
              <a:rPr lang="pt-BR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for j ← 1 to n-i </a:t>
            </a:r>
            <a:r>
              <a:rPr lang="pt-BR" sz="18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  		</a:t>
            </a:r>
            <a:r>
              <a:rPr lang="en-IN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  A[j] &gt; A[j+1] then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	flag = 0;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			</a:t>
            </a:r>
            <a:r>
              <a:rPr lang="en-IN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swap(A[j],A[j+1])</a:t>
            </a:r>
          </a:p>
          <a:p>
            <a:pPr marL="0" indent="-87312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if(flag == 1)</a:t>
            </a:r>
          </a:p>
          <a:p>
            <a:pPr marL="58102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</a:t>
            </a:r>
            <a:r>
              <a:rPr lang="en-US" sz="1800" b="1" dirty="0" err="1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cout</a:t>
            </a:r>
            <a:r>
              <a:rPr lang="en-US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&lt;&lt;"already sorted"&lt;&lt;</a:t>
            </a:r>
            <a:r>
              <a:rPr lang="en-US" sz="1800" b="1" dirty="0" err="1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endl</a:t>
            </a:r>
            <a:endParaRPr lang="en-US" sz="1800" b="1" dirty="0">
              <a:solidFill>
                <a:srgbClr val="FCE0EE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58102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FCE0EE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		break; </a:t>
            </a:r>
            <a:endParaRPr lang="en-IN" sz="1800" b="1" dirty="0">
              <a:solidFill>
                <a:srgbClr val="FCE0EE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endParaRPr lang="en-IN" sz="1800" b="1" dirty="0">
              <a:solidFill>
                <a:srgbClr val="FCE0EE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endParaRPr lang="en-IN" sz="1800" dirty="0">
              <a:solidFill>
                <a:srgbClr val="FCE0EE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7692" y="1011469"/>
            <a:ext cx="958083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Pass 1 :</a:t>
            </a:r>
            <a:endParaRPr lang="en-US" b="1" dirty="0"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76292" y="2306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76292" y="2687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76292" y="3068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76292" y="1543474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76292" y="1925869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96821" y="1011469"/>
            <a:ext cx="631904" cy="369332"/>
          </a:xfrm>
          <a:prstGeom prst="rect">
            <a:avLst/>
          </a:prstGeom>
          <a:noFill/>
          <a:ln w="28575">
            <a:solidFill>
              <a:srgbClr val="ED524F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err="1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= 1</a:t>
            </a:r>
            <a:endParaRPr lang="en-US" b="1" dirty="0">
              <a:solidFill>
                <a:srgbClr val="ED524F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938509" y="3870195"/>
            <a:ext cx="1981200" cy="39013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496821" y="1532544"/>
            <a:ext cx="630301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= 1</a:t>
            </a:r>
            <a:endParaRPr lang="en-US" b="1" dirty="0">
              <a:solidFill>
                <a:srgbClr val="ED524F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96821" y="1912949"/>
            <a:ext cx="630301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= 2</a:t>
            </a:r>
            <a:endParaRPr lang="en-US" b="1" dirty="0">
              <a:solidFill>
                <a:srgbClr val="ED524F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88649" y="2295541"/>
            <a:ext cx="630301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= 3</a:t>
            </a:r>
            <a:endParaRPr lang="en-US" b="1" dirty="0">
              <a:solidFill>
                <a:srgbClr val="ED524F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88649" y="2689009"/>
            <a:ext cx="630301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= 4</a:t>
            </a:r>
            <a:endParaRPr lang="en-US" b="1" dirty="0">
              <a:solidFill>
                <a:srgbClr val="ED524F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04303" y="3616234"/>
                <a:ext cx="2876365" cy="830997"/>
              </a:xfrm>
              <a:prstGeom prst="rect">
                <a:avLst/>
              </a:prstGeom>
              <a:noFill/>
              <a:ln>
                <a:solidFill>
                  <a:srgbClr val="FDEDF5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3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Best case time complexity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3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03" y="3616234"/>
                <a:ext cx="2876365" cy="830997"/>
              </a:xfrm>
              <a:prstGeom prst="rect">
                <a:avLst/>
              </a:prstGeom>
              <a:blipFill>
                <a:blip r:embed="rId2"/>
                <a:stretch>
                  <a:fillRect t="-5036" b="-14388"/>
                </a:stretch>
              </a:blipFill>
              <a:ln>
                <a:solidFill>
                  <a:srgbClr val="FDEDF5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405109" y="5945628"/>
            <a:ext cx="1066800" cy="4572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/>
          <p:cNvSpPr/>
          <p:nvPr/>
        </p:nvSpPr>
        <p:spPr>
          <a:xfrm>
            <a:off x="4646173" y="2720358"/>
            <a:ext cx="2100856" cy="903328"/>
          </a:xfrm>
          <a:prstGeom prst="wedgeRoundRectCallout">
            <a:avLst>
              <a:gd name="adj1" fmla="val -36599"/>
              <a:gd name="adj2" fmla="val 74735"/>
              <a:gd name="adj3" fmla="val 1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sz="2000" dirty="0">
                <a:solidFill>
                  <a:schemeClr val="accent5"/>
                </a:solidFill>
              </a:rPr>
              <a:t>ondition never becomes true</a:t>
            </a:r>
          </a:p>
        </p:txBody>
      </p:sp>
      <p:cxnSp>
        <p:nvCxnSpPr>
          <p:cNvPr id="25" name="Elbow Connector 24"/>
          <p:cNvCxnSpPr>
            <a:cxnSpLocks/>
            <a:endCxn id="23" idx="1"/>
          </p:cNvCxnSpPr>
          <p:nvPr/>
        </p:nvCxnSpPr>
        <p:spPr>
          <a:xfrm>
            <a:off x="1597981" y="5466060"/>
            <a:ext cx="807128" cy="708168"/>
          </a:xfrm>
          <a:prstGeom prst="bentConnector3">
            <a:avLst>
              <a:gd name="adj1" fmla="val -1696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Shape 1">
            <a:extLst>
              <a:ext uri="{FF2B5EF4-FFF2-40B4-BE49-F238E27FC236}">
                <a16:creationId xmlns:a16="http://schemas.microsoft.com/office/drawing/2014/main" id="{62F00240-04A6-9436-A379-E7CCA8D159AE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Bubble sort algorithm – best case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  <p:cond evt="onBegin" delay="0">
                          <p:tn val="51"/>
                        </p:cond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  <p:cond evt="onBegin" delay="0">
                          <p:tn val="56"/>
                        </p:cond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  <p:cond evt="onBegin" delay="0">
                          <p:tn val="73"/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  <p:cond evt="onBegin" delay="0">
                          <p:tn val="90"/>
                        </p:cond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  <p:cond evt="onBegin" delay="0">
                          <p:tn val="95"/>
                        </p:cond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  <p:cond evt="onBegin" delay="0">
                          <p:tn val="111"/>
                        </p:cond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1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1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  <p:cond evt="onBegin" delay="0">
                          <p:tn val="128"/>
                        </p:cond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  <p:cond evt="onBegin" delay="0">
                          <p:tn val="144"/>
                        </p:cond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  <p:cond evt="onBegin" delay="0">
                          <p:tn val="149"/>
                        </p:cond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13021 0.19514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  <p:cond evt="onBegin" delay="0">
                          <p:tn val="161"/>
                        </p:cond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8" y="1143757"/>
            <a:ext cx="11088209" cy="4212013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F1F3BB4A-8D1D-D9D6-C8D8-0786593D78AA}"/>
              </a:ext>
            </a:extLst>
          </p:cNvPr>
          <p:cNvSpPr txBox="1"/>
          <p:nvPr/>
        </p:nvSpPr>
        <p:spPr>
          <a:xfrm>
            <a:off x="311760" y="-609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Analysis of Bubble sort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52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0" y="1058752"/>
            <a:ext cx="7024914" cy="2916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0" y="3974755"/>
            <a:ext cx="10391775" cy="2647988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2B8CF108-F82C-EBAA-1A41-C98D737EC07E}"/>
              </a:ext>
            </a:extLst>
          </p:cNvPr>
          <p:cNvSpPr txBox="1"/>
          <p:nvPr/>
        </p:nvSpPr>
        <p:spPr>
          <a:xfrm>
            <a:off x="311760" y="-609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Analysis of Bubble sort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7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33820"/>
              </p:ext>
            </p:extLst>
          </p:nvPr>
        </p:nvGraphicFramePr>
        <p:xfrm>
          <a:off x="4070046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533400" y="2286000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2286000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1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6943"/>
              </p:ext>
            </p:extLst>
          </p:nvPr>
        </p:nvGraphicFramePr>
        <p:xfrm>
          <a:off x="651928" y="3032760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20430" y="2571095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Unsorted Array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75039"/>
              </p:ext>
            </p:extLst>
          </p:nvPr>
        </p:nvGraphicFramePr>
        <p:xfrm>
          <a:off x="651928" y="3566160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0070C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33400" y="42026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4202668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2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95400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63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031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365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99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033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20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954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36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697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031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365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699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03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86846" y="4339479"/>
            <a:ext cx="5930537" cy="1754326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denotes the current index and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Minx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the value stored at current index.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So,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1, Minx = 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Assume that currently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Minx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the smallest value.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Now find the smallest value from the remaining entire Unsorted array.</a:t>
            </a:r>
          </a:p>
        </p:txBody>
      </p:sp>
      <p:sp>
        <p:nvSpPr>
          <p:cNvPr id="30" name="Freeform 29"/>
          <p:cNvSpPr/>
          <p:nvPr/>
        </p:nvSpPr>
        <p:spPr>
          <a:xfrm rot="10800000" flipV="1">
            <a:off x="1289637" y="4915377"/>
            <a:ext cx="3734440" cy="178355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89637" y="4572000"/>
            <a:ext cx="37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 (elements 2 to 8)</a:t>
            </a:r>
          </a:p>
        </p:txBody>
      </p:sp>
      <p:sp>
        <p:nvSpPr>
          <p:cNvPr id="32" name="Freeform 31"/>
          <p:cNvSpPr/>
          <p:nvPr/>
        </p:nvSpPr>
        <p:spPr>
          <a:xfrm>
            <a:off x="1018674" y="5867400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85429" y="609600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82144" y="6061167"/>
            <a:ext cx="253087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4, value = -5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84618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sp>
        <p:nvSpPr>
          <p:cNvPr id="38" name="TextShape 1">
            <a:extLst>
              <a:ext uri="{FF2B5EF4-FFF2-40B4-BE49-F238E27FC236}">
                <a16:creationId xmlns:a16="http://schemas.microsoft.com/office/drawing/2014/main" id="{BAE8D00C-3888-2F9F-3C96-9A81E576412E}"/>
              </a:ext>
            </a:extLst>
          </p:cNvPr>
          <p:cNvSpPr txBox="1"/>
          <p:nvPr/>
        </p:nvSpPr>
        <p:spPr>
          <a:xfrm>
            <a:off x="311760" y="277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  <p:cond evt="onBegin" delay="0">
                          <p:tn val="86"/>
                        </p:cond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  <p:cond evt="onBegin" delay="0">
                          <p:tn val="94"/>
                        </p:cond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  <p:cond evt="onBegin" delay="0">
                          <p:tn val="106"/>
                        </p:cond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  <p:cond evt="onBegin" delay="0">
                          <p:tn val="111"/>
                        </p:cond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  <p:cond evt="onBegin" delay="0">
                          <p:tn val="124"/>
                        </p:cond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  <p:cond evt="onBegin" delay="0">
                          <p:tn val="136"/>
                        </p:cond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  <p:cond evt="onBegin" delay="0">
                          <p:tn val="144"/>
                        </p:cond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  <p:cond evt="onBegin" delay="0">
                          <p:tn val="149"/>
                        </p:cond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693" y="1252559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3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782" y="1979455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9182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1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5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69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003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7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671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782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59182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01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335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669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003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337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1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1" name="Freeform 20"/>
          <p:cNvSpPr/>
          <p:nvPr/>
        </p:nvSpPr>
        <p:spPr>
          <a:xfrm>
            <a:off x="1592582" y="1793329"/>
            <a:ext cx="3207937" cy="14665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4294" y="1440406"/>
            <a:ext cx="376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 (elements 3 to 8)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1834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Now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2, Minx =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Find min value from remaining unsorted  array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1388" y="3059668"/>
            <a:ext cx="6795643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No Swapping as min value is already at right place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59182" y="1979455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5782" y="3593068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4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5782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9182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01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335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669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003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337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671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5782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59182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001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335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669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3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337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671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45" name="Freeform 44"/>
          <p:cNvSpPr/>
          <p:nvPr/>
        </p:nvSpPr>
        <p:spPr>
          <a:xfrm>
            <a:off x="2133518" y="4560141"/>
            <a:ext cx="2667001" cy="10147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516382" y="387434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(elements 4 to 8)</a:t>
            </a:r>
          </a:p>
        </p:txBody>
      </p:sp>
      <p:sp>
        <p:nvSpPr>
          <p:cNvPr id="49" name="Freeform 48"/>
          <p:cNvSpPr/>
          <p:nvPr/>
        </p:nvSpPr>
        <p:spPr>
          <a:xfrm>
            <a:off x="1848771" y="5574268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215526" y="5802868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00118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2003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21834" y="3847488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3, Minx = 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Find min value from remaining unsorted  array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21833" y="2521133"/>
            <a:ext cx="2573591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2, value = 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21834" y="4855031"/>
            <a:ext cx="251004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6, value = 2</a:t>
            </a:r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AE6F8599-1D86-BF40-7441-0DD0EF013099}"/>
              </a:ext>
            </a:extLst>
          </p:cNvPr>
          <p:cNvSpPr txBox="1"/>
          <p:nvPr/>
        </p:nvSpPr>
        <p:spPr>
          <a:xfrm>
            <a:off x="311760" y="277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10"/>
                            </p:stCondLst>
                            <p:childTnLst>
                              <p:par>
                                <p:cTn id="18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/>
      <p:bldP spid="49" grpId="0" animBg="1"/>
      <p:bldP spid="50" grpId="0"/>
      <p:bldP spid="51" grpId="0" animBg="1"/>
      <p:bldP spid="52" grpId="0" animBg="1"/>
      <p:bldP spid="54" grpId="0" animBg="1"/>
      <p:bldP spid="55" grpId="0" animBg="1"/>
      <p:bldP spid="5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693" y="1252559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5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593068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6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2181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5581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6517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599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933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267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601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5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2181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85581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265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599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3674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67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601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935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4" name="Freeform 23"/>
          <p:cNvSpPr/>
          <p:nvPr/>
        </p:nvSpPr>
        <p:spPr>
          <a:xfrm>
            <a:off x="2793316" y="2033873"/>
            <a:ext cx="2133601" cy="12424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2181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85581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265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599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933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3267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601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35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52181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185581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265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599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933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267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8601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935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43" name="Freeform 42"/>
          <p:cNvSpPr/>
          <p:nvPr/>
        </p:nvSpPr>
        <p:spPr>
          <a:xfrm>
            <a:off x="3326716" y="5017341"/>
            <a:ext cx="1600201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058307" y="5943057"/>
            <a:ext cx="533400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74100" y="6171657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81078" y="1348073"/>
            <a:ext cx="1984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(elements 5 to 8)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59917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15305" y="4303673"/>
            <a:ext cx="1984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(elements 6 to 8)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7933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326717" y="5210837"/>
            <a:ext cx="533400" cy="381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15891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Now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4, Minx =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Find min value from remaining unsorted  array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21388" y="3059668"/>
            <a:ext cx="6795643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No Swapping as min value is already at right place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21834" y="3847488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5, Minx 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Find min value from remaining unsorted  array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15891" y="2534195"/>
            <a:ext cx="2549394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4, value = 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21834" y="4924698"/>
            <a:ext cx="265349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6, value = 12</a:t>
            </a:r>
          </a:p>
        </p:txBody>
      </p:sp>
      <p:sp>
        <p:nvSpPr>
          <p:cNvPr id="59" name="TextShape 1">
            <a:extLst>
              <a:ext uri="{FF2B5EF4-FFF2-40B4-BE49-F238E27FC236}">
                <a16:creationId xmlns:a16="http://schemas.microsoft.com/office/drawing/2014/main" id="{B7EE0431-8606-21F2-2F7C-AFBE7CF2B4EC}"/>
              </a:ext>
            </a:extLst>
          </p:cNvPr>
          <p:cNvSpPr txBox="1"/>
          <p:nvPr/>
        </p:nvSpPr>
        <p:spPr>
          <a:xfrm>
            <a:off x="311760" y="277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5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8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693" y="1252559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7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85432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85432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/>
              <a:t>Step 8 :</a:t>
            </a:r>
            <a:endParaRPr lang="en-US" b="1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6412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9812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307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641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975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309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643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77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6412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89812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307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641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975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09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643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977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4" name="Freeform 23"/>
          <p:cNvSpPr/>
          <p:nvPr/>
        </p:nvSpPr>
        <p:spPr>
          <a:xfrm>
            <a:off x="3864348" y="2033873"/>
            <a:ext cx="1066801" cy="164513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600258" y="29834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31886" y="32120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309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64348" y="2227369"/>
            <a:ext cx="533400" cy="381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09335" y="1375875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</a:t>
            </a:r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elements</a:t>
            </a:r>
            <a:r>
              <a:rPr lang="en-US" b="1" dirty="0">
                <a:solidFill>
                  <a:srgbClr val="A71160"/>
                </a:solidFill>
              </a:rPr>
              <a:t> 7 to 8)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6412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-5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89812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307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641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975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309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864348" y="50467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97748" y="50467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56412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89812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7307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641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7975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3309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643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3977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48" name="Freeform 47"/>
          <p:cNvSpPr/>
          <p:nvPr/>
        </p:nvSpPr>
        <p:spPr>
          <a:xfrm>
            <a:off x="4397749" y="4853273"/>
            <a:ext cx="533400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126264" y="58028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33012" y="60314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643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3977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466242" y="4177959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 </a:t>
            </a:r>
          </a:p>
          <a:p>
            <a:pPr algn="ctr"/>
            <a:r>
              <a:rPr lang="en-US" b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(element 8)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21834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Now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6, Minx 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Find min value from remaining unsorted  array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21834" y="414793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Minj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= 7, Minx 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Find min value from remaining unsorted  array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21833" y="2547261"/>
            <a:ext cx="2635735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7, value = 12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21834" y="5212084"/>
            <a:ext cx="2635734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= 8, value = 14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172890" y="5995851"/>
            <a:ext cx="4335093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entire array is sorted now.</a:t>
            </a:r>
          </a:p>
        </p:txBody>
      </p:sp>
      <p:sp>
        <p:nvSpPr>
          <p:cNvPr id="60" name="TextShape 1">
            <a:extLst>
              <a:ext uri="{FF2B5EF4-FFF2-40B4-BE49-F238E27FC236}">
                <a16:creationId xmlns:a16="http://schemas.microsoft.com/office/drawing/2014/main" id="{F87B8501-6A1E-FB45-AC46-D6EEE1D08C96}"/>
              </a:ext>
            </a:extLst>
          </p:cNvPr>
          <p:cNvSpPr txBox="1"/>
          <p:nvPr/>
        </p:nvSpPr>
        <p:spPr>
          <a:xfrm>
            <a:off x="311760" y="-609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93" presetID="3" presetClass="emph" presetSubtype="2" dur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182" presetID="3" presetClass="emph" presetSubtype="2" dur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mph" presetSubtype="2" dur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200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mph" presetSubtype="2" dur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51" grpId="0" animBg="1"/>
      <p:bldP spid="52" grpId="0"/>
      <p:bldP spid="53" grpId="0" animBg="1"/>
      <p:bldP spid="54" grpId="0" animBg="1"/>
      <p:bldP spid="55" grpId="0"/>
      <p:bldP spid="56" grpId="0" animBg="1"/>
      <p:bldP spid="57" grpId="0" animBg="1"/>
      <p:bldP spid="58" grpId="0" animBg="1"/>
      <p:bldP spid="59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0617" y="1083076"/>
                <a:ext cx="11537858" cy="537169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Selection sort divides the array or list into two parts, 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sorted part at the left end 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the unsorted part at the right end. 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Initially, the sorted part is empty and the unsorted part is the entire list.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smallest element is selected from the unsorted array and swapped with the leftmost element, and that element becomes a part of the sorted array.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finds the second smallest element and exchanges it with the element in the second leftmost position.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process continues until the entire array is sorted.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time complexity of selection sort is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0617" y="1083076"/>
                <a:ext cx="11537858" cy="5371699"/>
              </a:xfrm>
              <a:blipFill>
                <a:blip r:embed="rId2"/>
                <a:stretch>
                  <a:fillRect t="-24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CA483383-659D-43B6-7510-06A00F87BC58}"/>
              </a:ext>
            </a:extLst>
          </p:cNvPr>
          <p:cNvSpPr txBox="1"/>
          <p:nvPr/>
        </p:nvSpPr>
        <p:spPr>
          <a:xfrm>
            <a:off x="311760" y="-609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5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61938" y="863600"/>
            <a:ext cx="11930062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endParaRPr lang="en-IN" sz="2400" b="1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Selection_Sort</a:t>
            </a:r>
            <a:r>
              <a:rPr lang="en-IN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 ← 1 to n-1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minx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A[i];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← i + 1 to n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if </a:t>
            </a: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A[j] &lt; minx </a:t>
            </a:r>
            <a:r>
              <a:rPr lang="en-IN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then</a:t>
            </a:r>
          </a:p>
          <a:p>
            <a:pPr marL="2743200" lvl="6" indent="0">
              <a:spcBef>
                <a:spcPts val="600"/>
              </a:spcBef>
              <a:buNone/>
            </a:pPr>
            <a:r>
              <a:rPr lang="en-IN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minj</a:t>
            </a: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</a:t>
            </a:r>
            <a:r>
              <a:rPr lang="pt-BR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 </a:t>
            </a: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j;</a:t>
            </a:r>
          </a:p>
          <a:p>
            <a:pPr marL="2743200" lvl="6" indent="0">
              <a:spcBef>
                <a:spcPts val="600"/>
              </a:spcBef>
              <a:buNone/>
            </a:pP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minx </a:t>
            </a:r>
            <a:r>
              <a:rPr lang="pt-BR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</a:t>
            </a: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A[j];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A[</a:t>
            </a: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A[</a:t>
            </a: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A[</a:t>
            </a: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]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minx;</a:t>
            </a: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41322" y="2911481"/>
            <a:ext cx="6382872" cy="326725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01501" y="4121461"/>
            <a:ext cx="3749040" cy="118872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5534809" y="2366427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accent5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09" y="2366427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661" r="0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5659912" y="4384529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rgbClr val="ED524F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12" y="4384529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Shape 1">
            <a:extLst>
              <a:ext uri="{FF2B5EF4-FFF2-40B4-BE49-F238E27FC236}">
                <a16:creationId xmlns:a16="http://schemas.microsoft.com/office/drawing/2014/main" id="{A137E444-AC72-86D8-0C4F-9476EAC36756}"/>
              </a:ext>
            </a:extLst>
          </p:cNvPr>
          <p:cNvSpPr txBox="1"/>
          <p:nvPr/>
        </p:nvSpPr>
        <p:spPr>
          <a:xfrm>
            <a:off x="311760" y="-609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  <p:cond evt="onBegin" delay="0">
                          <p:tn val="57"/>
                        </p:cond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  <p:cond evt="onBegin" delay="0">
                          <p:tn val="62"/>
                        </p:cond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  <p:cond evt="onBegin" delay="0">
                          <p:tn val="67"/>
                        </p:cond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0800000">
            <a:off x="1227901" y="1554471"/>
            <a:ext cx="4454438" cy="42302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800000">
            <a:off x="6589401" y="1554471"/>
            <a:ext cx="4374697" cy="42302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775188" y="1073245"/>
            <a:ext cx="4023360" cy="69894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Theoretical (priori) approach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443441" y="1073245"/>
            <a:ext cx="4023360" cy="69894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Empirical (posteriori) approach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660" y="1772191"/>
            <a:ext cx="4217150" cy="392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Programming</a:t>
            </a:r>
            <a:r>
              <a:rPr lang="en-US" sz="2000" b="1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different competing techniques  &amp; running them on various inputs using computer. </a:t>
            </a:r>
          </a:p>
          <a:p>
            <a:pPr marL="342900" lvl="1" indent="-342900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Implementation of different techniques may be difficult.</a:t>
            </a:r>
          </a:p>
          <a:p>
            <a:pPr marL="342900" indent="-342900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same hardware and software environments must be used for comparing two algorithms.</a:t>
            </a:r>
          </a:p>
          <a:p>
            <a:pPr marL="342900" indent="-342900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Results may not be indicative of the running time on other inputs not included in the experiment. 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45506" y="1772191"/>
                <a:ext cx="4218593" cy="3922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Determining </a:t>
                </a:r>
                <a:r>
                  <a:rPr lang="en-US" sz="2000" dirty="0">
                    <a:solidFill>
                      <a:srgbClr val="890E4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mathematically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the resources needed by each algorithm.</a:t>
                </a:r>
              </a:p>
              <a:p>
                <a:pPr marL="342900" indent="-342900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Uses the algorithm instead of an implementation.</a:t>
                </a:r>
              </a:p>
              <a:p>
                <a:pPr marL="342900" indent="-342900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speed of an algorithm can be determined independent of the hardware/software environment.</a:t>
                </a:r>
              </a:p>
              <a:p>
                <a:pPr marL="342900" indent="-342900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Characterizes running time as a function of the input size </a:t>
                </a:r>
                <a14:m>
                  <m:oMath xmlns:m="http://schemas.openxmlformats.org/officeDocument/2006/math">
                    <m:r>
                      <a:rPr lang="en-US" alt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0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considers all possible values.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506" y="1772191"/>
                <a:ext cx="4218593" cy="3922484"/>
              </a:xfrm>
              <a:prstGeom prst="rect">
                <a:avLst/>
              </a:prstGeom>
              <a:blipFill>
                <a:blip r:embed="rId2"/>
                <a:stretch>
                  <a:fillRect l="-1301" t="-622" b="-18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Shape 1">
            <a:extLst>
              <a:ext uri="{FF2B5EF4-FFF2-40B4-BE49-F238E27FC236}">
                <a16:creationId xmlns:a16="http://schemas.microsoft.com/office/drawing/2014/main" id="{CCDB6DEB-85C3-19DF-6176-C2E9B5479D40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How analysis is done?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894803"/>
            <a:ext cx="5181600" cy="3093154"/>
          </a:xfrm>
          <a:prstGeom prst="rect">
            <a:avLst/>
          </a:prstGeom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Algorithm: </a:t>
            </a:r>
            <a:r>
              <a:rPr lang="en-IN" sz="2000" b="1" dirty="0" err="1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Selection_Sort</a:t>
            </a:r>
            <a:r>
              <a:rPr lang="en-IN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 ←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1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to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n-1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minj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←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A[i];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j ←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 + 1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to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n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if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A[j] &lt; minx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minj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j ; minx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minj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A[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minx;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4114800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505303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93639"/>
              </p:ext>
            </p:extLst>
          </p:nvPr>
        </p:nvGraphicFramePr>
        <p:xfrm>
          <a:off x="110163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799" y="4161291"/>
            <a:ext cx="337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 in Ascending order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9633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9633" y="2152447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>
                <a:latin typeface="Consolas" pitchFamily="49" charset="0"/>
                <a:cs typeface="Consolas" pitchFamily="49" charset="0"/>
              </a:rPr>
              <a:t>minj </a:t>
            </a:r>
            <a:r>
              <a:rPr lang="pt-BR" sz="2000" b="1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1</a:t>
            </a:r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7059633" y="2622742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>
                <a:latin typeface="Consolas" pitchFamily="49" charset="0"/>
                <a:cs typeface="Consolas" pitchFamily="49" charset="0"/>
              </a:rPr>
              <a:t>45</a:t>
            </a:r>
            <a:endParaRPr 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059633" y="3090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j =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1028" y="1080020"/>
            <a:ext cx="958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Pass 1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4799" y="1293039"/>
            <a:ext cx="2260848" cy="393464"/>
          </a:xfrm>
          <a:prstGeom prst="round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52534"/>
              </p:ext>
            </p:extLst>
          </p:nvPr>
        </p:nvGraphicFramePr>
        <p:xfrm>
          <a:off x="1101635" y="5291751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101635" y="4839788"/>
            <a:ext cx="762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45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27314" y="2043587"/>
            <a:ext cx="2368648" cy="393463"/>
          </a:xfrm>
          <a:prstGeom prst="round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219200" y="2465297"/>
            <a:ext cx="3414809" cy="745988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6035" y="48350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32481" y="2617984"/>
            <a:ext cx="54864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34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32481" y="2118787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0202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32481" y="2617984"/>
            <a:ext cx="54864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34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59633" y="3624888"/>
            <a:ext cx="17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A[j] = 34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53412" y="3634602"/>
            <a:ext cx="5378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56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04217" y="2622677"/>
            <a:ext cx="140407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Change</a:t>
            </a: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4EC0F1A4-4881-7D3C-5A64-C1C80F6E3CF4}"/>
              </a:ext>
            </a:extLst>
          </p:cNvPr>
          <p:cNvSpPr txBox="1"/>
          <p:nvPr/>
        </p:nvSpPr>
        <p:spPr>
          <a:xfrm>
            <a:off x="311760" y="-609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06 4.81481E-06 L 0.04141 0.05208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63" presetClass="path" presetSubtype="0" dur="1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06 4.07407E-06 L 0.06185 0.00069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4" grpId="1" animBg="1"/>
      <p:bldP spid="14" grpId="2" animBg="1"/>
      <p:bldP spid="16" grpId="0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/>
      <p:bldP spid="24" grpId="0" animBg="1"/>
      <p:bldP spid="25" grpId="0"/>
      <p:bldP spid="26" grpId="0" animBg="1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894803"/>
            <a:ext cx="5181600" cy="3093154"/>
          </a:xfrm>
          <a:prstGeom prst="rect">
            <a:avLst/>
          </a:prstGeom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Algorithm: </a:t>
            </a:r>
            <a:r>
              <a:rPr lang="en-IN" sz="2000" b="1" dirty="0" err="1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Selection_Sort</a:t>
            </a:r>
            <a:r>
              <a:rPr lang="en-IN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 ←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1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to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n-1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minj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←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A[i];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j ←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 + 1 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to </a:t>
            </a:r>
            <a:r>
              <a:rPr lang="pt-BR" sz="2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n</a:t>
            </a:r>
            <a:r>
              <a:rPr lang="pt-BR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if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A[j] &lt; minx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minj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j ; minx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minj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A[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A[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] </a:t>
            </a:r>
            <a:r>
              <a:rPr lang="pt-BR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←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minx;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4114800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505303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19044"/>
              </p:ext>
            </p:extLst>
          </p:nvPr>
        </p:nvGraphicFramePr>
        <p:xfrm>
          <a:off x="110163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800" y="4161291"/>
            <a:ext cx="329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Sort in Ascending order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9633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i = 1</a:t>
            </a:r>
            <a:endParaRPr lang="en-US" sz="2400">
              <a:solidFill>
                <a:srgbClr val="A711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9633" y="2152447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err="1">
                <a:latin typeface="Consolas" pitchFamily="49" charset="0"/>
                <a:cs typeface="Consolas" pitchFamily="49" charset="0"/>
              </a:rPr>
              <a:t>minj </a:t>
            </a:r>
            <a:r>
              <a:rPr lang="pt-BR" sz="2000" b="1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2</a:t>
            </a:r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7059633" y="2622742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>
                <a:latin typeface="Consolas" pitchFamily="49" charset="0"/>
                <a:cs typeface="Consolas" pitchFamily="49" charset="0"/>
              </a:rPr>
              <a:t>34</a:t>
            </a:r>
            <a:endParaRPr 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7059633" y="3090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j =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1028" y="1080020"/>
            <a:ext cx="958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Pass 1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88459"/>
              </p:ext>
            </p:extLst>
          </p:nvPr>
        </p:nvGraphicFramePr>
        <p:xfrm>
          <a:off x="1101635" y="5291751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101635" y="4839788"/>
            <a:ext cx="762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45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935" y="2043873"/>
            <a:ext cx="3615723" cy="1167412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44389" y="48350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32482" y="2631046"/>
            <a:ext cx="54864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32482" y="2144913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7950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32481" y="2631046"/>
            <a:ext cx="54864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59633" y="3624888"/>
            <a:ext cx="17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A[j] = 23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27286" y="3634602"/>
            <a:ext cx="5378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49356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1793289" y="3135086"/>
            <a:ext cx="234370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10762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28126" y="2153620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47862"/>
              </p:ext>
            </p:extLst>
          </p:nvPr>
        </p:nvGraphicFramePr>
        <p:xfrm>
          <a:off x="768518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54381"/>
              </p:ext>
            </p:extLst>
          </p:nvPr>
        </p:nvGraphicFramePr>
        <p:xfrm>
          <a:off x="7685185" y="5265626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10733185" y="4845013"/>
            <a:ext cx="749808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85185" y="4848932"/>
            <a:ext cx="762000" cy="44805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5" name="Freeform 34"/>
          <p:cNvSpPr/>
          <p:nvPr/>
        </p:nvSpPr>
        <p:spPr>
          <a:xfrm>
            <a:off x="8495381" y="4648938"/>
            <a:ext cx="2976289" cy="14282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144520" y="423966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Unsorted Array</a:t>
            </a:r>
          </a:p>
        </p:txBody>
      </p:sp>
      <p:sp>
        <p:nvSpPr>
          <p:cNvPr id="37" name="Freeform 36"/>
          <p:cNvSpPr/>
          <p:nvPr/>
        </p:nvSpPr>
        <p:spPr>
          <a:xfrm>
            <a:off x="1489166" y="5574267"/>
            <a:ext cx="3043645" cy="27789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424531" y="585512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9205"/>
              </p:ext>
            </p:extLst>
          </p:nvPr>
        </p:nvGraphicFramePr>
        <p:xfrm>
          <a:off x="4364658" y="6035792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4364658" y="6035792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22254" y="6035792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50658" y="6033560"/>
            <a:ext cx="79952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34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650658" y="6032939"/>
            <a:ext cx="817140" cy="46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50509" y="6034650"/>
            <a:ext cx="758952" cy="45948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24057" y="6035792"/>
            <a:ext cx="758952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56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79850" y="6033558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44435" y="3220823"/>
            <a:ext cx="2107643" cy="710345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Shape 1">
            <a:extLst>
              <a:ext uri="{FF2B5EF4-FFF2-40B4-BE49-F238E27FC236}">
                <a16:creationId xmlns:a16="http://schemas.microsoft.com/office/drawing/2014/main" id="{381EC855-82B4-C89D-06FC-007FB8F1DE58}"/>
              </a:ext>
            </a:extLst>
          </p:cNvPr>
          <p:cNvSpPr txBox="1"/>
          <p:nvPr/>
        </p:nvSpPr>
        <p:spPr>
          <a:xfrm>
            <a:off x="311760" y="-609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5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  <p:cond evt="onBegin" delay="0">
                          <p:tn val="21"/>
                        </p:cond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63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06 4.07407E-06 L 0.06223 0.00069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  <p:cond evt="onBegin" delay="0">
                          <p:tn val="47"/>
                        </p:cond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  <p:cond evt="onBegin" delay="0">
                          <p:tn val="54"/>
                        </p:cond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  <p:cond evt="onBegin" delay="0">
                          <p:tn val="63"/>
                        </p:cond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ntr" presetSubtype="1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  <p:cond evt="onBegin" delay="0">
                          <p:tn val="74"/>
                        </p:cond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  <p:cond evt="onBegin" delay="0">
                          <p:tn val="90"/>
                        </p:cond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  <p:cond evt="onBegin" delay="0">
                          <p:tn val="95"/>
                        </p:cond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  <p:cond evt="onBegin" delay="0">
                          <p:tn val="100"/>
                        </p:cond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  <p:cond evt="onBegin" delay="0">
                          <p:tn val="106"/>
                        </p:cond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  <p:cond evt="onBegin" delay="0">
                          <p:tn val="114"/>
                        </p:cond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  <p:cond evt="onBegin" delay="0">
                          <p:tn val="122"/>
                        </p:cond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  <p:cond evt="onBegin" delay="0">
                          <p:tn val="130"/>
                        </p:cond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4" grpId="0" animBg="1"/>
      <p:bldP spid="25" grpId="0"/>
      <p:bldP spid="26" grpId="0" animBg="1"/>
      <p:bldP spid="28" grpId="0"/>
      <p:bldP spid="29" grpId="0"/>
      <p:bldP spid="30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3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0" y="945690"/>
            <a:ext cx="9613475" cy="5541101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76FC3653-286C-8458-5D89-2980F79FD1B5}"/>
              </a:ext>
            </a:extLst>
          </p:cNvPr>
          <p:cNvSpPr txBox="1"/>
          <p:nvPr/>
        </p:nvSpPr>
        <p:spPr>
          <a:xfrm>
            <a:off x="311760" y="277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Selectio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9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54232"/>
              </p:ext>
            </p:extLst>
          </p:nvPr>
        </p:nvGraphicFramePr>
        <p:xfrm>
          <a:off x="2580881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38353" y="22860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8353" y="2286000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1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105749"/>
              </p:ext>
            </p:extLst>
          </p:nvPr>
        </p:nvGraphicFramePr>
        <p:xfrm>
          <a:off x="1056881" y="2976264"/>
          <a:ext cx="521547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25383" y="2514600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Unsorted Array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82252"/>
              </p:ext>
            </p:extLst>
          </p:nvPr>
        </p:nvGraphicFramePr>
        <p:xfrm>
          <a:off x="1056881" y="3509665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US" sz="20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938353" y="40386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8353" y="4038600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2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89476" y="4632992"/>
                <a:ext cx="142058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476" y="4632992"/>
                <a:ext cx="14205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166953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00353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412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746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80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414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748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082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078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22412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1180016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27746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33080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6" name="Rectangle 25"/>
          <p:cNvSpPr/>
          <p:nvPr/>
        </p:nvSpPr>
        <p:spPr>
          <a:xfrm>
            <a:off x="38414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7" name="Rectangle 26"/>
          <p:cNvSpPr/>
          <p:nvPr/>
        </p:nvSpPr>
        <p:spPr>
          <a:xfrm>
            <a:off x="43748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8" name="Rectangle 27"/>
          <p:cNvSpPr/>
          <p:nvPr/>
        </p:nvSpPr>
        <p:spPr>
          <a:xfrm>
            <a:off x="49082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87290" y="5018748"/>
                <a:ext cx="3631475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4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71160"/>
                    </a:solidFill>
                  </a:rPr>
                  <a:t> </a:t>
                </a:r>
                <a:r>
                  <a:rPr lang="en-US" sz="2400" dirty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290" y="5018748"/>
                <a:ext cx="3631475" cy="1200329"/>
              </a:xfrm>
              <a:prstGeom prst="rect">
                <a:avLst/>
              </a:prstGeom>
              <a:blipFill>
                <a:blip r:embed="rId3"/>
                <a:stretch>
                  <a:fillRect l="-2689" t="-4061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>
            <a:off x="1431162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3473" y="5986646"/>
            <a:ext cx="142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5452" y="990600"/>
            <a:ext cx="6657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537276" y="4632992"/>
                <a:ext cx="218040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76" y="4632992"/>
                <a:ext cx="2180404" cy="369332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166953" y="5002324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79990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395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729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063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33953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7353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065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42" name="Oval 41"/>
          <p:cNvSpPr/>
          <p:nvPr/>
        </p:nvSpPr>
        <p:spPr>
          <a:xfrm>
            <a:off x="1243153" y="5006789"/>
            <a:ext cx="375237" cy="408803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59310" y="4501172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10" y="4501172"/>
                <a:ext cx="533400" cy="381000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/>
          <p:cNvSpPr/>
          <p:nvPr/>
        </p:nvSpPr>
        <p:spPr>
          <a:xfrm>
            <a:off x="6780992" y="4622940"/>
            <a:ext cx="643226" cy="38943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780992" y="4953000"/>
            <a:ext cx="6432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75661" y="4948646"/>
            <a:ext cx="533400" cy="5638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7" name="TextShape 1">
            <a:extLst>
              <a:ext uri="{FF2B5EF4-FFF2-40B4-BE49-F238E27FC236}">
                <a16:creationId xmlns:a16="http://schemas.microsoft.com/office/drawing/2014/main" id="{83A5A4E2-481B-E2C3-CB5F-2B2327CEE8AB}"/>
              </a:ext>
            </a:extLst>
          </p:cNvPr>
          <p:cNvSpPr txBox="1"/>
          <p:nvPr/>
        </p:nvSpPr>
        <p:spPr>
          <a:xfrm>
            <a:off x="311760" y="-6098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inser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  <p:cond evt="onBegin" delay="0">
                          <p:tn val="26"/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  <p:cond evt="onBegin" delay="0">
                          <p:tn val="114"/>
                        </p:cond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mph" presetSubtype="2" dur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  <p:cond evt="onBegin" delay="0">
                          <p:tn val="126"/>
                        </p:cond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  <p:cond evt="onBegin" delay="0">
                          <p:tn val="131"/>
                        </p:cond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6" presetClass="entr" presetSubtype="16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  <p:cond evt="onBegin" delay="0">
                          <p:tn val="143"/>
                        </p:cond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  <p:cond evt="onBegin" delay="0">
                          <p:tn val="148"/>
                        </p:cond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  <p:cond evt="onBegin" delay="0">
                          <p:tn val="154"/>
                        </p:cond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  <p:cond evt="onBegin" delay="0">
                          <p:tn val="162"/>
                        </p:cond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-2.96296E-06 L 0.04258 -0.00023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  <p:cond evt="onBegin" delay="0">
                          <p:tn val="169"/>
                        </p:cond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  <p:cond evt="onBegin" delay="0">
                          <p:tn val="174"/>
                        </p:cond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3" grpId="0" animBg="1"/>
      <p:bldP spid="34" grpId="0"/>
      <p:bldP spid="34" grpId="1"/>
      <p:bldP spid="35" grpId="0"/>
      <p:bldP spid="35" grpId="1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2" grpId="1" animBg="1"/>
      <p:bldP spid="44" grpId="0"/>
      <p:bldP spid="44" grpId="1"/>
      <p:bldP spid="45" grpId="0" animBg="1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693" y="1252559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3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593068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4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276346" y="3988521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3988521"/>
                <a:ext cx="1586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270170" y="4372438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0" y="4372438"/>
                <a:ext cx="3775167" cy="1015663"/>
              </a:xfrm>
              <a:prstGeom prst="rect">
                <a:avLst/>
              </a:prstGeom>
              <a:blipFill>
                <a:blip r:embed="rId3"/>
                <a:stretch>
                  <a:fillRect l="-1777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926983" y="3988521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983" y="3988521"/>
                <a:ext cx="2133600" cy="369332"/>
              </a:xfrm>
              <a:prstGeom prst="rect">
                <a:avLst/>
              </a:prstGeom>
              <a:blipFill>
                <a:blip r:embed="rId4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289770" y="1603735"/>
                <a:ext cx="1558439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70" y="1603735"/>
                <a:ext cx="15584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blipFill>
                <a:blip r:embed="rId6"/>
                <a:stretch>
                  <a:fillRect l="-1621" t="-2994" r="0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1147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6481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89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7224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2558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7892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3226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856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655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98" name="Rectangle 97"/>
          <p:cNvSpPr/>
          <p:nvPr/>
        </p:nvSpPr>
        <p:spPr>
          <a:xfrm>
            <a:off x="2189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99" name="Rectangle 98"/>
          <p:cNvSpPr/>
          <p:nvPr/>
        </p:nvSpPr>
        <p:spPr>
          <a:xfrm>
            <a:off x="1114701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00" name="Rectangle 99"/>
          <p:cNvSpPr/>
          <p:nvPr/>
        </p:nvSpPr>
        <p:spPr>
          <a:xfrm>
            <a:off x="27224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01" name="Rectangle 100"/>
          <p:cNvSpPr/>
          <p:nvPr/>
        </p:nvSpPr>
        <p:spPr>
          <a:xfrm>
            <a:off x="32558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02" name="Rectangle 101"/>
          <p:cNvSpPr/>
          <p:nvPr/>
        </p:nvSpPr>
        <p:spPr>
          <a:xfrm>
            <a:off x="37892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03" name="Rectangle 102"/>
          <p:cNvSpPr/>
          <p:nvPr/>
        </p:nvSpPr>
        <p:spPr>
          <a:xfrm>
            <a:off x="4322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04" name="Rectangle 103"/>
          <p:cNvSpPr/>
          <p:nvPr/>
        </p:nvSpPr>
        <p:spPr>
          <a:xfrm>
            <a:off x="4856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05" name="TextBox 104"/>
          <p:cNvSpPr txBox="1"/>
          <p:nvPr/>
        </p:nvSpPr>
        <p:spPr>
          <a:xfrm>
            <a:off x="1114701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6538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187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7206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2540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7817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3151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854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1147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6481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189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7224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2558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7892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3226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56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655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2" name="Rectangle 121"/>
          <p:cNvSpPr/>
          <p:nvPr/>
        </p:nvSpPr>
        <p:spPr>
          <a:xfrm>
            <a:off x="2189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3" name="Rectangle 122"/>
          <p:cNvSpPr/>
          <p:nvPr/>
        </p:nvSpPr>
        <p:spPr>
          <a:xfrm>
            <a:off x="1114701" y="1908444"/>
            <a:ext cx="533400" cy="5638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224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5" name="Rectangle 124"/>
          <p:cNvSpPr/>
          <p:nvPr/>
        </p:nvSpPr>
        <p:spPr>
          <a:xfrm>
            <a:off x="32558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6" name="Rectangle 125"/>
          <p:cNvSpPr/>
          <p:nvPr/>
        </p:nvSpPr>
        <p:spPr>
          <a:xfrm>
            <a:off x="37892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7" name="Rectangle 126"/>
          <p:cNvSpPr/>
          <p:nvPr/>
        </p:nvSpPr>
        <p:spPr>
          <a:xfrm>
            <a:off x="4322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8" name="Rectangle 127"/>
          <p:cNvSpPr/>
          <p:nvPr/>
        </p:nvSpPr>
        <p:spPr>
          <a:xfrm>
            <a:off x="4856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129" name="TextBox 128"/>
          <p:cNvSpPr txBox="1"/>
          <p:nvPr/>
        </p:nvSpPr>
        <p:spPr>
          <a:xfrm>
            <a:off x="1101221" y="3135868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Shift will take place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127764" y="1970830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6538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187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7206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2540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7817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151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854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138" name="Oval 137"/>
          <p:cNvSpPr/>
          <p:nvPr/>
        </p:nvSpPr>
        <p:spPr>
          <a:xfrm>
            <a:off x="1700619" y="196418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244403" y="5002720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697704" y="5010233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114229" y="4998816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-5</a:t>
            </a:r>
          </a:p>
        </p:txBody>
      </p:sp>
      <p:sp>
        <p:nvSpPr>
          <p:cNvPr id="143" name="Rounded Rectangle 142"/>
          <p:cNvSpPr/>
          <p:nvPr/>
        </p:nvSpPr>
        <p:spPr>
          <a:xfrm>
            <a:off x="6989836" y="3988521"/>
            <a:ext cx="819186" cy="389435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7012583" y="4330332"/>
            <a:ext cx="824901" cy="29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2206303" y="452548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03" y="4525486"/>
                <a:ext cx="533400" cy="381000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1662519" y="1432649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19" y="1432649"/>
                <a:ext cx="533400" cy="381000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/>
          <p:cNvCxnSpPr/>
          <p:nvPr/>
        </p:nvCxnSpPr>
        <p:spPr>
          <a:xfrm>
            <a:off x="7051770" y="1933878"/>
            <a:ext cx="6685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1127178" y="450700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78" y="4507006"/>
                <a:ext cx="533400" cy="381000"/>
              </a:xfrm>
              <a:prstGeom prst="rect">
                <a:avLst/>
              </a:prstGeom>
              <a:blipFill>
                <a:blip r:embed="rId10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Freeform 148"/>
          <p:cNvSpPr/>
          <p:nvPr/>
        </p:nvSpPr>
        <p:spPr>
          <a:xfrm>
            <a:off x="2485051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2207362" y="5986646"/>
            <a:ext cx="13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151" name="Freeform 150"/>
          <p:cNvSpPr/>
          <p:nvPr/>
        </p:nvSpPr>
        <p:spPr>
          <a:xfrm>
            <a:off x="1951651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1673962" y="5986646"/>
            <a:ext cx="13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153" name="Freeform 152"/>
          <p:cNvSpPr/>
          <p:nvPr/>
        </p:nvSpPr>
        <p:spPr>
          <a:xfrm>
            <a:off x="1378910" y="5737411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01221" y="5879068"/>
            <a:ext cx="132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79" name="Oval 78"/>
          <p:cNvSpPr/>
          <p:nvPr/>
        </p:nvSpPr>
        <p:spPr>
          <a:xfrm>
            <a:off x="1144710" y="4992816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C77523CD-AE03-F3BE-BBF1-E87A29C58532}"/>
              </a:ext>
            </a:extLst>
          </p:cNvPr>
          <p:cNvSpPr txBox="1"/>
          <p:nvPr/>
        </p:nvSpPr>
        <p:spPr>
          <a:xfrm>
            <a:off x="318859" y="154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inser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3" presetClass="emph" presetSubtype="2" dur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9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" presetClass="emph" presetSubtype="2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7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06 2.59259E-06 L 0.04427 0.00023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7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5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06 -1.48148E-06 L -0.04218 0.00185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9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 nodeType="clickPar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06 2.59259E-06 L 0.04375 -7.40741E-07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9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0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 nodeType="clickPar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 nodeType="clickPar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07 -2.96296E-06 L 0.04427 0.0007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10" grpId="0"/>
      <p:bldP spid="111" grpId="0"/>
      <p:bldP spid="112" grpId="0"/>
      <p:bldP spid="113" grpId="0" animBg="1"/>
      <p:bldP spid="114" grpId="0" animBg="1"/>
      <p:bldP spid="115" grpId="0" animBg="1"/>
      <p:bldP spid="115" grpId="1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2" grpId="0"/>
      <p:bldP spid="143" grpId="0" animBg="1"/>
      <p:bldP spid="145" grpId="0" animBg="1"/>
      <p:bldP spid="145" grpId="1" animBg="1"/>
      <p:bldP spid="145" grpId="2" animBg="1"/>
      <p:bldP spid="146" grpId="0" animBg="1"/>
      <p:bldP spid="146" grpId="1" animBg="1"/>
      <p:bldP spid="148" grpId="0" animBg="1"/>
      <p:bldP spid="149" grpId="0" animBg="1"/>
      <p:bldP spid="149" grpId="1" animBg="1"/>
      <p:bldP spid="150" grpId="0"/>
      <p:bldP spid="150" grpId="1"/>
      <p:bldP spid="151" grpId="0" animBg="1"/>
      <p:bldP spid="151" grpId="1" animBg="1"/>
      <p:bldP spid="152" grpId="0"/>
      <p:bldP spid="152" grpId="1"/>
      <p:bldP spid="153" grpId="0" animBg="1"/>
      <p:bldP spid="153" grpId="1" animBg="1"/>
      <p:bldP spid="154" grpId="0"/>
      <p:bldP spid="154" grpId="1"/>
      <p:bldP spid="79" grpId="0" animBg="1"/>
      <p:bldP spid="7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32268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65668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66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400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734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068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402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36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732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23066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1232268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28400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33734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6" name="Rectangle 25"/>
          <p:cNvSpPr/>
          <p:nvPr/>
        </p:nvSpPr>
        <p:spPr>
          <a:xfrm>
            <a:off x="39068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7" name="Rectangle 26"/>
          <p:cNvSpPr/>
          <p:nvPr/>
        </p:nvSpPr>
        <p:spPr>
          <a:xfrm>
            <a:off x="44402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8" name="Rectangle 27"/>
          <p:cNvSpPr/>
          <p:nvPr/>
        </p:nvSpPr>
        <p:spPr>
          <a:xfrm>
            <a:off x="49736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9" name="Freeform 28"/>
          <p:cNvSpPr/>
          <p:nvPr/>
        </p:nvSpPr>
        <p:spPr>
          <a:xfrm>
            <a:off x="3583678" y="5844988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13468" y="6027840"/>
            <a:ext cx="154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32268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14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048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382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71631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99268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32668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18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32268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65668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066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400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3734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068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402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736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732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48" name="Rectangle 47"/>
          <p:cNvSpPr/>
          <p:nvPr/>
        </p:nvSpPr>
        <p:spPr>
          <a:xfrm>
            <a:off x="23066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49" name="Rectangle 48"/>
          <p:cNvSpPr/>
          <p:nvPr/>
        </p:nvSpPr>
        <p:spPr>
          <a:xfrm>
            <a:off x="1232268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0" name="Rectangle 49"/>
          <p:cNvSpPr/>
          <p:nvPr/>
        </p:nvSpPr>
        <p:spPr>
          <a:xfrm>
            <a:off x="28400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1" name="Rectangle 50"/>
          <p:cNvSpPr/>
          <p:nvPr/>
        </p:nvSpPr>
        <p:spPr>
          <a:xfrm>
            <a:off x="33734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2" name="Rectangle 51"/>
          <p:cNvSpPr/>
          <p:nvPr/>
        </p:nvSpPr>
        <p:spPr>
          <a:xfrm>
            <a:off x="39068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3" name="Rectangle 52"/>
          <p:cNvSpPr/>
          <p:nvPr/>
        </p:nvSpPr>
        <p:spPr>
          <a:xfrm>
            <a:off x="44402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4" name="Rectangle 53"/>
          <p:cNvSpPr/>
          <p:nvPr/>
        </p:nvSpPr>
        <p:spPr>
          <a:xfrm>
            <a:off x="49736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5" name="TextBox 54"/>
          <p:cNvSpPr txBox="1"/>
          <p:nvPr/>
        </p:nvSpPr>
        <p:spPr>
          <a:xfrm>
            <a:off x="1227471" y="3052369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Shift will take place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32268" y="1957768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714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048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382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716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99268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32668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9718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64" name="Oval 63"/>
          <p:cNvSpPr/>
          <p:nvPr/>
        </p:nvSpPr>
        <p:spPr>
          <a:xfrm>
            <a:off x="2882968" y="1951121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410617" y="5010233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90510" y="5000955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337168" y="5007232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7043061" y="4003460"/>
            <a:ext cx="716472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814185" y="5011684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319668" y="5006788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7029999" y="4310268"/>
            <a:ext cx="7164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832468" y="1461828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468" y="1461828"/>
                <a:ext cx="533400" cy="381000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6990810" y="1920814"/>
            <a:ext cx="7792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373404" y="4472102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04" y="4472102"/>
                <a:ext cx="533400" cy="38100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306604" y="4442937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604" y="4442937"/>
                <a:ext cx="533400" cy="38100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/>
          <p:cNvSpPr/>
          <p:nvPr/>
        </p:nvSpPr>
        <p:spPr>
          <a:xfrm>
            <a:off x="3076139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705929" y="6031468"/>
            <a:ext cx="141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78" name="Freeform 77"/>
          <p:cNvSpPr/>
          <p:nvPr/>
        </p:nvSpPr>
        <p:spPr>
          <a:xfrm>
            <a:off x="2542739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172529" y="6031468"/>
            <a:ext cx="141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91693" y="1252559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5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525782" y="3736761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25782" y="3736761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6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289409" y="3975459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3975459"/>
                <a:ext cx="15869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322423" y="4450816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4450816"/>
                <a:ext cx="3775167" cy="1015663"/>
              </a:xfrm>
              <a:prstGeom prst="rect">
                <a:avLst/>
              </a:prstGeom>
              <a:blipFill>
                <a:blip r:embed="rId6"/>
                <a:stretch>
                  <a:fillRect l="-1616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903033" y="3975459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3" y="3975459"/>
                <a:ext cx="2133600" cy="369332"/>
              </a:xfrm>
              <a:prstGeom prst="rect">
                <a:avLst/>
              </a:prstGeom>
              <a:blipFill>
                <a:blip r:embed="rId7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blipFill>
                <a:blip r:embed="rId9"/>
                <a:stretch>
                  <a:fillRect l="-1621" t="-2994" r="0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Shape 1">
            <a:extLst>
              <a:ext uri="{FF2B5EF4-FFF2-40B4-BE49-F238E27FC236}">
                <a16:creationId xmlns:a16="http://schemas.microsoft.com/office/drawing/2014/main" id="{A2B54727-E206-9D26-B018-5A865C438724}"/>
              </a:ext>
            </a:extLst>
          </p:cNvPr>
          <p:cNvSpPr txBox="1"/>
          <p:nvPr/>
        </p:nvSpPr>
        <p:spPr>
          <a:xfrm>
            <a:off x="302882" y="4779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inser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05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7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mph" presetSubtype="2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4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62" presetID="63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06 2.59259E-06 L 0.04362 0.00023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265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5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-1.11111E-06 L -0.03933 0.00208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275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 nodeType="afterGroup">
                            <p:stCondLst>
                              <p:cond delay="2002"/>
                            </p:stCondLst>
                            <p:childTnLst>
                              <p:par>
                                <p:cTn id="278" presetID="6" presetClass="entr" presetSubtype="16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94" presetID="1" presetClass="exit" presetSubtype="0" dur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297" presetID="63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06 2.59259E-06 L 0.04375 -7.40741E-07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 nodeType="afterGroup">
                            <p:stCondLst>
                              <p:cond delay="2002"/>
                            </p:stCondLst>
                            <p:childTnLst>
                              <p:par>
                                <p:cTn id="300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 nodeType="afterGroup">
                            <p:stCondLst>
                              <p:cond delay="2003"/>
                            </p:stCondLst>
                            <p:childTnLst>
                              <p:par>
                                <p:cTn id="303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 nodeType="clickPar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6" presetClass="entr" presetSubtype="16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26" presetID="63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06 2.59259E-06 L 0.04375 4.44444E-06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 nodeType="clickPar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35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-4.44444E-06 L -0.04232 0.00278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3" presetID="6" presetClass="entr" presetSubtype="16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41" presetID="1" presetClass="exit" presetSubtype="0" dur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344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347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 nodeType="clickPar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/>
      <p:bldP spid="30" grpId="1"/>
      <p:bldP spid="31" grpId="0"/>
      <p:bldP spid="32" grpId="0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69" grpId="1" animBg="1"/>
      <p:bldP spid="70" grpId="0"/>
      <p:bldP spid="72" grpId="0" animBg="1"/>
      <p:bldP spid="72" grpId="1" animBg="1"/>
      <p:bldP spid="74" grpId="0" animBg="1"/>
      <p:bldP spid="74" grpId="2" animBg="1"/>
      <p:bldP spid="74" grpId="3" animBg="1"/>
      <p:bldP spid="75" grpId="0" animBg="1"/>
      <p:bldP spid="75" grpId="2" animBg="1"/>
      <p:bldP spid="75" grpId="3" animBg="1"/>
      <p:bldP spid="76" grpId="0" animBg="1"/>
      <p:bldP spid="76" grpId="1" animBg="1"/>
      <p:bldP spid="77" grpId="0"/>
      <p:bldP spid="77" grpId="1"/>
      <p:bldP spid="78" grpId="0" animBg="1"/>
      <p:bldP spid="78" grpId="1" animBg="1"/>
      <p:bldP spid="79" grpId="0"/>
      <p:bldP spid="79" grpId="1"/>
      <p:bldP spid="81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693" y="1252559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7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736761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736761"/>
            <a:ext cx="9477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Step 8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147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481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89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224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58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892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3226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56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55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2189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1114701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27224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6" name="Rectangle 25"/>
          <p:cNvSpPr/>
          <p:nvPr/>
        </p:nvSpPr>
        <p:spPr>
          <a:xfrm>
            <a:off x="32558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7" name="Rectangle 26"/>
          <p:cNvSpPr/>
          <p:nvPr/>
        </p:nvSpPr>
        <p:spPr>
          <a:xfrm>
            <a:off x="37892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8" name="Rectangle 27"/>
          <p:cNvSpPr/>
          <p:nvPr/>
        </p:nvSpPr>
        <p:spPr>
          <a:xfrm>
            <a:off x="4322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29" name="Rectangle 28"/>
          <p:cNvSpPr/>
          <p:nvPr/>
        </p:nvSpPr>
        <p:spPr>
          <a:xfrm>
            <a:off x="4856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30" name="Freeform 29"/>
          <p:cNvSpPr/>
          <p:nvPr/>
        </p:nvSpPr>
        <p:spPr>
          <a:xfrm>
            <a:off x="4552665" y="5836435"/>
            <a:ext cx="553891" cy="1711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76517" y="6087071"/>
            <a:ext cx="138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4701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538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7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06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540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817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151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54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147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481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89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7224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558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7892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226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856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655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49" name="Rectangle 48"/>
          <p:cNvSpPr/>
          <p:nvPr/>
        </p:nvSpPr>
        <p:spPr>
          <a:xfrm>
            <a:off x="2189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0" name="Rectangle 49"/>
          <p:cNvSpPr/>
          <p:nvPr/>
        </p:nvSpPr>
        <p:spPr>
          <a:xfrm>
            <a:off x="1114701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1" name="Rectangle 50"/>
          <p:cNvSpPr/>
          <p:nvPr/>
        </p:nvSpPr>
        <p:spPr>
          <a:xfrm>
            <a:off x="27224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2" name="Rectangle 51"/>
          <p:cNvSpPr/>
          <p:nvPr/>
        </p:nvSpPr>
        <p:spPr>
          <a:xfrm>
            <a:off x="32558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3" name="Rectangle 52"/>
          <p:cNvSpPr/>
          <p:nvPr/>
        </p:nvSpPr>
        <p:spPr>
          <a:xfrm>
            <a:off x="37892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4" name="Rectangle 53"/>
          <p:cNvSpPr/>
          <p:nvPr/>
        </p:nvSpPr>
        <p:spPr>
          <a:xfrm>
            <a:off x="4322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5" name="Rectangle 54"/>
          <p:cNvSpPr/>
          <p:nvPr/>
        </p:nvSpPr>
        <p:spPr>
          <a:xfrm>
            <a:off x="4856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56" name="TextBox 55"/>
          <p:cNvSpPr txBox="1"/>
          <p:nvPr/>
        </p:nvSpPr>
        <p:spPr>
          <a:xfrm>
            <a:off x="1114701" y="195776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538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87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206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540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817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16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3151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854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64" name="Oval 63"/>
          <p:cNvSpPr/>
          <p:nvPr/>
        </p:nvSpPr>
        <p:spPr>
          <a:xfrm>
            <a:off x="3827337" y="1957409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354087" y="5000955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000900" y="4038775"/>
            <a:ext cx="805673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830739" y="4991100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7020121" y="4323987"/>
            <a:ext cx="7315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293050" y="1957409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980929" y="1640560"/>
            <a:ext cx="830057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4038509" y="2838508"/>
            <a:ext cx="581392" cy="1814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687867" y="3058477"/>
            <a:ext cx="141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Shift down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739580" y="1959429"/>
            <a:ext cx="558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4323804" y="4990014"/>
            <a:ext cx="526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38617" y="1437010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617" y="1437010"/>
                <a:ext cx="533400" cy="381000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391301" y="449255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4492556"/>
                <a:ext cx="533400" cy="38100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/>
          <p:nvPr/>
        </p:nvCxnSpPr>
        <p:spPr>
          <a:xfrm>
            <a:off x="6990810" y="1920814"/>
            <a:ext cx="7792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276346" y="4437753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4437753"/>
                <a:ext cx="3775167" cy="1015663"/>
              </a:xfrm>
              <a:prstGeom prst="rect">
                <a:avLst/>
              </a:prstGeom>
              <a:blipFill>
                <a:blip r:embed="rId4"/>
                <a:stretch>
                  <a:fillRect l="-1777" t="-359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22423" y="2026841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while</a:t>
                </a:r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>
                    <a:solidFill>
                      <a:srgbClr val="A71160"/>
                    </a:solidFill>
                  </a:rPr>
                  <a:t> </a:t>
                </a:r>
                <a:r>
                  <a:rPr lang="en-US" sz="200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>
                  <a:solidFill>
                    <a:srgbClr val="A7116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2026841"/>
                <a:ext cx="3762103" cy="1015663"/>
              </a:xfrm>
              <a:prstGeom prst="rect">
                <a:avLst/>
              </a:prstGeom>
              <a:blipFill>
                <a:blip r:embed="rId6"/>
                <a:stretch>
                  <a:fillRect l="-1621" t="-2994" r="0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ounded Rectangle 77"/>
          <p:cNvSpPr/>
          <p:nvPr/>
        </p:nvSpPr>
        <p:spPr>
          <a:xfrm>
            <a:off x="7149205" y="2048739"/>
            <a:ext cx="941056" cy="35766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ounded Rectangle 78"/>
          <p:cNvSpPr/>
          <p:nvPr/>
        </p:nvSpPr>
        <p:spPr>
          <a:xfrm>
            <a:off x="7110021" y="4454435"/>
            <a:ext cx="941056" cy="35766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76346" y="4001584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4001584"/>
                <a:ext cx="15869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03033" y="4001584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3" y="4001584"/>
                <a:ext cx="2133600" cy="369332"/>
              </a:xfrm>
              <a:prstGeom prst="rect">
                <a:avLst/>
              </a:prstGeom>
              <a:blipFill>
                <a:blip r:embed="rId9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5564777" y="6008914"/>
            <a:ext cx="4298314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entire array is sorted now.</a:t>
            </a:r>
          </a:p>
        </p:txBody>
      </p:sp>
      <p:sp>
        <p:nvSpPr>
          <p:cNvPr id="85" name="TextShape 1">
            <a:extLst>
              <a:ext uri="{FF2B5EF4-FFF2-40B4-BE49-F238E27FC236}">
                <a16:creationId xmlns:a16="http://schemas.microsoft.com/office/drawing/2014/main" id="{2BCE218C-29C5-9305-1624-EC5BEDB70884}"/>
              </a:ext>
            </a:extLst>
          </p:cNvPr>
          <p:cNvSpPr txBox="1"/>
          <p:nvPr/>
        </p:nvSpPr>
        <p:spPr>
          <a:xfrm>
            <a:off x="326978" y="3673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inser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–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6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07 4.07407E-06 L 0.04531 0.00023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140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002"/>
                            </p:stCondLst>
                            <p:childTnLst>
                              <p:par>
                                <p:cTn id="143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06 1.48148E-06 L -0.04427 0.00092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72" presetID="1" presetClass="exit" presetSubtype="0" dur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mph" presetSubtype="2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8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 nodeType="clickPar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03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306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07 2.59259E-06 L 0.04453 0.00208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35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06 -3.7037E-07 L -0.04883 0.00278" pathEditMode="relative" rAng="0" ptsTypes="AA">
                                      <p:cBhvr>
                                        <p:cTn id="31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9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 nodeType="clickPar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 nodeType="clickPar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 nodeType="clickPar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1" grpId="0"/>
      <p:bldP spid="31" grpId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8" grpId="1"/>
      <p:bldP spid="39" grpId="0"/>
      <p:bldP spid="39" grpId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1" grpId="1"/>
      <p:bldP spid="62" grpId="0"/>
      <p:bldP spid="62" grpId="1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70" grpId="0" animBg="1"/>
      <p:bldP spid="70" grpId="1" animBg="1"/>
      <p:bldP spid="71" grpId="0" animBg="1"/>
      <p:bldP spid="72" grpId="0" animBg="1"/>
      <p:bldP spid="72" grpId="1" animBg="1"/>
      <p:bldP spid="73" grpId="0"/>
      <p:bldP spid="73" grpId="1"/>
      <p:bldP spid="74" grpId="0"/>
      <p:bldP spid="75" grpId="0"/>
      <p:bldP spid="76" grpId="0" animBg="1"/>
      <p:bldP spid="76" grpId="2" animBg="1"/>
      <p:bldP spid="76" grpId="3" animBg="1"/>
      <p:bldP spid="77" grpId="0" animBg="1"/>
      <p:bldP spid="77" grpId="1" animBg="1"/>
      <p:bldP spid="90" grpId="0" animBg="1"/>
      <p:bldP spid="81" grpId="0" animBg="1"/>
      <p:bldP spid="82" grpId="0" animBg="1"/>
      <p:bldP spid="78" grpId="0" animBg="1"/>
      <p:bldP spid="83" grpId="0" animBg="1"/>
      <p:bldP spid="79" grpId="0" animBg="1"/>
      <p:bldP spid="87" grpId="0" animBg="1"/>
      <p:bldP spid="89" grpId="0" animBg="1"/>
      <p:bldP spid="8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61938" y="863600"/>
            <a:ext cx="11930062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Input: Array 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Output: Sorted array T</a:t>
            </a:r>
          </a:p>
          <a:p>
            <a:pPr marL="0" indent="0">
              <a:spcBef>
                <a:spcPts val="600"/>
              </a:spcBef>
              <a:buNone/>
            </a:pPr>
            <a:endParaRPr lang="en-IN" sz="2400" b="1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Insertion_Sort</a:t>
            </a:r>
            <a:r>
              <a:rPr lang="en-IN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(T[1,…,n])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 ← 2 to n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x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 – 1;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while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x &lt; T[j]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and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j &gt; 0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T[j+1] ← T[j];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← j – 1;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T[j+1] ← x;</a:t>
            </a:r>
            <a:endParaRPr lang="en-IN" sz="2400" b="1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23757" y="2898417"/>
            <a:ext cx="5828849" cy="26517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37359" y="4121461"/>
            <a:ext cx="2890221" cy="8229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accent5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4836952" y="4266963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rgbClr val="ED524F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52" y="4266963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Shape 1">
            <a:extLst>
              <a:ext uri="{FF2B5EF4-FFF2-40B4-BE49-F238E27FC236}">
                <a16:creationId xmlns:a16="http://schemas.microsoft.com/office/drawing/2014/main" id="{53247B16-F10E-70AD-E813-F22E9DAA81B5}"/>
              </a:ext>
            </a:extLst>
          </p:cNvPr>
          <p:cNvSpPr txBox="1"/>
          <p:nvPr/>
        </p:nvSpPr>
        <p:spPr>
          <a:xfrm>
            <a:off x="323757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inser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4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  <p:cond evt="onBegin" delay="0">
                          <p:tn val="53"/>
                        </p:cond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61938" y="863600"/>
            <a:ext cx="11930062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Input: Array 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# Output: Sorted array T</a:t>
            </a:r>
          </a:p>
          <a:p>
            <a:pPr marL="0" indent="0">
              <a:spcBef>
                <a:spcPts val="600"/>
              </a:spcBef>
              <a:buNone/>
            </a:pPr>
            <a:endParaRPr lang="en-IN" sz="2400" b="1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IN" sz="2400" b="1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Insertion_Sort</a:t>
            </a:r>
            <a:r>
              <a:rPr lang="en-IN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(T[1,…,n])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 ← 2 to n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x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 – 1;</a:t>
            </a: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while 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x &lt; T[j]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and</a:t>
            </a:r>
            <a:r>
              <a:rPr lang="pt-BR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j &gt; 0 </a:t>
            </a:r>
            <a:r>
              <a:rPr lang="pt-BR" sz="2400" b="1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T[j+1] ← T[j];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j ← j – 1;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T[j+1] ← x;</a:t>
            </a:r>
            <a:endParaRPr lang="en-IN" sz="2400" b="1" dirty="0">
              <a:solidFill>
                <a:srgbClr val="FBD9EB"/>
              </a:solidFill>
              <a:latin typeface="Cambria" panose="02040503050406030204" pitchFamily="18" charset="0"/>
              <a:ea typeface="Cambria" panose="02040503050406030204" pitchFamily="18" charset="0"/>
              <a:cs typeface="Consolas" pitchFamily="49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23757" y="2898417"/>
            <a:ext cx="5828849" cy="26517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926453" y="3662344"/>
            <a:ext cx="1065321" cy="408192"/>
          </a:xfrm>
          <a:prstGeom prst="roundRect">
            <a:avLst/>
          </a:prstGeom>
          <a:noFill/>
          <a:ln w="2857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67176" y="2267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34</a:t>
            </a:r>
          </a:p>
        </p:txBody>
      </p:sp>
      <p:sp>
        <p:nvSpPr>
          <p:cNvPr id="9" name="Rectangle 8"/>
          <p:cNvSpPr/>
          <p:nvPr/>
        </p:nvSpPr>
        <p:spPr>
          <a:xfrm>
            <a:off x="8467176" y="264868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45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67176" y="302968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59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67176" y="1505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67176" y="1886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4052" y="1881083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x=23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80706" y="2266588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T[j]=23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80706" y="2652093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T[j]=34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80706" y="3037597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T[j]=45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8025" y="1881083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i=</a:t>
            </a:r>
            <a:r>
              <a:rPr lang="en-IN" sz="2000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sz="2000">
              <a:solidFill>
                <a:schemeClr val="accent4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58025" y="2266588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i=3</a:t>
            </a:r>
            <a:endParaRPr lang="en-US" sz="2000">
              <a:solidFill>
                <a:schemeClr val="accent4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53939" y="2652093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i=4</a:t>
            </a:r>
            <a:endParaRPr lang="en-US" sz="2000">
              <a:solidFill>
                <a:schemeClr val="accent4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53939" y="3037597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i=5</a:t>
            </a:r>
            <a:endParaRPr lang="en-US" sz="2000">
              <a:solidFill>
                <a:schemeClr val="accent4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30935" y="1001486"/>
            <a:ext cx="958083" cy="36933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Pass 1 :</a:t>
            </a:r>
            <a:endParaRPr lang="en-US" b="1" dirty="0"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0706" y="1881083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T[j]=12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64052" y="2266588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x=34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64052" y="2652093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x=45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64052" y="3037597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x=59</a:t>
            </a:r>
            <a:endParaRPr lang="en-US" sz="200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accent5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63842" y="3662344"/>
                <a:ext cx="4088675" cy="2355838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just">
                  <a:buClr>
                    <a:schemeClr val="tx1"/>
                  </a:buClr>
                </a:pPr>
                <a:r>
                  <a:rPr lang="en-US" sz="2400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best case time complexity of Insertion 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400" i="1" dirty="0">
                  <a:solidFill>
                    <a:srgbClr val="FBD9EB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en-US" sz="2400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average and worst case time complexity of Insertion 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42" y="3662344"/>
                <a:ext cx="4088675" cy="2355838"/>
              </a:xfrm>
              <a:prstGeom prst="rect">
                <a:avLst/>
              </a:prstGeom>
              <a:blipFill>
                <a:blip r:embed="rId3"/>
                <a:stretch>
                  <a:fillRect l="-2080" t="-1804" r="-2080" b="-3608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Shape 1">
            <a:extLst>
              <a:ext uri="{FF2B5EF4-FFF2-40B4-BE49-F238E27FC236}">
                <a16:creationId xmlns:a16="http://schemas.microsoft.com/office/drawing/2014/main" id="{46032344-57EC-3F46-A299-3790D339D4ED}"/>
              </a:ext>
            </a:extLst>
          </p:cNvPr>
          <p:cNvSpPr txBox="1"/>
          <p:nvPr/>
        </p:nvSpPr>
        <p:spPr>
          <a:xfrm>
            <a:off x="323757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inser</a:t>
            </a:r>
            <a:r>
              <a:rPr lang="en-IN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tio</a:t>
            </a: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n sort algorithm – best case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7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90834" y="2847836"/>
            <a:ext cx="9410331" cy="116232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Heap &amp; Heap Sort Algorithm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7E17EAAE-E7C6-EECB-3A81-A2729D98893B}"/>
              </a:ext>
            </a:extLst>
          </p:cNvPr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&amp; heap sort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9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1" y="1020932"/>
            <a:ext cx="11353498" cy="543384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Time complexity of an algorithm quantifies the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amount of time taken by an algorithm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to run as a function of the length of the input.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Running time of an algorithm depends upon,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Size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Nature of Input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Generally time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grows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with the size of input, for example, sorting 100 numbers will take less time than sorting of 10,000 numbers.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So, running time of an algorithm is usually measured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a function of input size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Instead of measuring actual time required in executing each statement in the code, we consider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many times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each statement is executed.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So, in theoretical computation of time complexity, running time is measured in terms of number of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steps/primitive operations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performed.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C7922E44-2EDE-3F82-1B0F-4983A8DB6BD0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Time complexity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4118" y="1171852"/>
            <a:ext cx="11704357" cy="528292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 heap data structure is a binary tree with the following two properties.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It is a complete binary tree: Each level of the tree is completely filled, except possibly the bottom level. At this level it is filled from left to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It satisfies the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heap order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property: the data item stored in each node is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greater than or equal to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the data item stored in its children node.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8509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32254" y="38644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1731579" y="38644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325596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1324288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e</a:t>
            </a:r>
          </a:p>
        </p:txBody>
      </p:sp>
      <p:sp>
        <p:nvSpPr>
          <p:cNvPr id="9" name="Oval 8"/>
          <p:cNvSpPr/>
          <p:nvPr/>
        </p:nvSpPr>
        <p:spPr>
          <a:xfrm>
            <a:off x="2220556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f</a:t>
            </a:r>
          </a:p>
        </p:txBody>
      </p:sp>
      <p:cxnSp>
        <p:nvCxnSpPr>
          <p:cNvPr id="10" name="Straight Arrow Connector 9"/>
          <p:cNvCxnSpPr>
            <a:stCxn id="4" idx="3"/>
            <a:endCxn id="5" idx="0"/>
          </p:cNvCxnSpPr>
          <p:nvPr/>
        </p:nvCxnSpPr>
        <p:spPr>
          <a:xfrm flipH="1">
            <a:off x="1060854" y="3435331"/>
            <a:ext cx="291200" cy="4290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  <a:endCxn id="6" idx="0"/>
          </p:cNvCxnSpPr>
          <p:nvPr/>
        </p:nvCxnSpPr>
        <p:spPr>
          <a:xfrm>
            <a:off x="1675344" y="3435331"/>
            <a:ext cx="284835" cy="4290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0"/>
          </p:cNvCxnSpPr>
          <p:nvPr/>
        </p:nvCxnSpPr>
        <p:spPr>
          <a:xfrm flipH="1">
            <a:off x="554196" y="4254672"/>
            <a:ext cx="345013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5"/>
            <a:endCxn id="8" idx="0"/>
          </p:cNvCxnSpPr>
          <p:nvPr/>
        </p:nvCxnSpPr>
        <p:spPr>
          <a:xfrm>
            <a:off x="1222499" y="4254672"/>
            <a:ext cx="330389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2121824" y="4254672"/>
            <a:ext cx="327332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817" y="5543625"/>
            <a:ext cx="31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Tree but not a Heap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09532" y="5543625"/>
            <a:ext cx="333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Complete Binary Tree - Heap</a:t>
            </a:r>
          </a:p>
        </p:txBody>
      </p:sp>
      <p:sp>
        <p:nvSpPr>
          <p:cNvPr id="28" name="Rounded Rectangle 27"/>
          <p:cNvSpPr/>
          <p:nvPr/>
        </p:nvSpPr>
        <p:spPr>
          <a:xfrm rot="19694728">
            <a:off x="1886782" y="3764032"/>
            <a:ext cx="640080" cy="155448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 rot="581997">
            <a:off x="4854015" y="3828756"/>
            <a:ext cx="640080" cy="1554480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8970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a</a:t>
            </a:r>
          </a:p>
        </p:txBody>
      </p:sp>
      <p:sp>
        <p:nvSpPr>
          <p:cNvPr id="60" name="Oval 59"/>
          <p:cNvSpPr/>
          <p:nvPr/>
        </p:nvSpPr>
        <p:spPr>
          <a:xfrm>
            <a:off x="3936864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b</a:t>
            </a:r>
          </a:p>
        </p:txBody>
      </p:sp>
      <p:sp>
        <p:nvSpPr>
          <p:cNvPr id="61" name="Oval 60"/>
          <p:cNvSpPr/>
          <p:nvPr/>
        </p:nvSpPr>
        <p:spPr>
          <a:xfrm>
            <a:off x="4966818" y="39036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c</a:t>
            </a:r>
          </a:p>
        </p:txBody>
      </p:sp>
      <p:sp>
        <p:nvSpPr>
          <p:cNvPr id="62" name="Oval 61"/>
          <p:cNvSpPr/>
          <p:nvPr/>
        </p:nvSpPr>
        <p:spPr>
          <a:xfrm>
            <a:off x="3560835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d</a:t>
            </a:r>
          </a:p>
        </p:txBody>
      </p:sp>
      <p:sp>
        <p:nvSpPr>
          <p:cNvPr id="63" name="Oval 62"/>
          <p:cNvSpPr/>
          <p:nvPr/>
        </p:nvSpPr>
        <p:spPr>
          <a:xfrm>
            <a:off x="4285206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e</a:t>
            </a:r>
          </a:p>
        </p:txBody>
      </p:sp>
      <p:sp>
        <p:nvSpPr>
          <p:cNvPr id="64" name="Oval 63"/>
          <p:cNvSpPr/>
          <p:nvPr/>
        </p:nvSpPr>
        <p:spPr>
          <a:xfrm>
            <a:off x="4881028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890E4F"/>
                </a:solidFill>
              </a:rPr>
              <a:t>f</a:t>
            </a:r>
          </a:p>
        </p:txBody>
      </p:sp>
      <p:cxnSp>
        <p:nvCxnSpPr>
          <p:cNvPr id="65" name="Straight Arrow Connector 64"/>
          <p:cNvCxnSpPr>
            <a:stCxn id="59" idx="3"/>
            <a:endCxn id="60" idx="0"/>
          </p:cNvCxnSpPr>
          <p:nvPr/>
        </p:nvCxnSpPr>
        <p:spPr>
          <a:xfrm flipH="1">
            <a:off x="4165464" y="3435331"/>
            <a:ext cx="291200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5"/>
            <a:endCxn id="61" idx="0"/>
          </p:cNvCxnSpPr>
          <p:nvPr/>
        </p:nvCxnSpPr>
        <p:spPr>
          <a:xfrm>
            <a:off x="4779954" y="3435331"/>
            <a:ext cx="415464" cy="4682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3"/>
            <a:endCxn id="62" idx="0"/>
          </p:cNvCxnSpPr>
          <p:nvPr/>
        </p:nvCxnSpPr>
        <p:spPr>
          <a:xfrm flipH="1">
            <a:off x="3789435" y="4241609"/>
            <a:ext cx="214384" cy="5414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5"/>
            <a:endCxn id="63" idx="0"/>
          </p:cNvCxnSpPr>
          <p:nvPr/>
        </p:nvCxnSpPr>
        <p:spPr>
          <a:xfrm>
            <a:off x="4327109" y="4241609"/>
            <a:ext cx="186697" cy="5414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1" idx="4"/>
            <a:endCxn id="64" idx="0"/>
          </p:cNvCxnSpPr>
          <p:nvPr/>
        </p:nvCxnSpPr>
        <p:spPr>
          <a:xfrm flipH="1">
            <a:off x="5109628" y="4360815"/>
            <a:ext cx="85790" cy="4222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76428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9</a:t>
            </a:r>
          </a:p>
        </p:txBody>
      </p:sp>
      <p:sp>
        <p:nvSpPr>
          <p:cNvPr id="31" name="Oval 30"/>
          <p:cNvSpPr/>
          <p:nvPr/>
        </p:nvSpPr>
        <p:spPr>
          <a:xfrm>
            <a:off x="7154689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6</a:t>
            </a:r>
          </a:p>
        </p:txBody>
      </p:sp>
      <p:sp>
        <p:nvSpPr>
          <p:cNvPr id="32" name="Oval 31"/>
          <p:cNvSpPr/>
          <p:nvPr/>
        </p:nvSpPr>
        <p:spPr>
          <a:xfrm>
            <a:off x="8332019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7</a:t>
            </a:r>
          </a:p>
        </p:txBody>
      </p:sp>
      <p:sp>
        <p:nvSpPr>
          <p:cNvPr id="33" name="Oval 32"/>
          <p:cNvSpPr/>
          <p:nvPr/>
        </p:nvSpPr>
        <p:spPr>
          <a:xfrm>
            <a:off x="6608844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2</a:t>
            </a:r>
          </a:p>
        </p:txBody>
      </p:sp>
      <p:sp>
        <p:nvSpPr>
          <p:cNvPr id="34" name="Oval 33"/>
          <p:cNvSpPr/>
          <p:nvPr/>
        </p:nvSpPr>
        <p:spPr>
          <a:xfrm>
            <a:off x="7584785" y="479613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4</a:t>
            </a:r>
          </a:p>
        </p:txBody>
      </p:sp>
      <p:sp>
        <p:nvSpPr>
          <p:cNvPr id="35" name="Oval 34"/>
          <p:cNvSpPr/>
          <p:nvPr/>
        </p:nvSpPr>
        <p:spPr>
          <a:xfrm>
            <a:off x="8128217" y="479613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8</a:t>
            </a:r>
          </a:p>
        </p:txBody>
      </p:sp>
      <p:cxnSp>
        <p:nvCxnSpPr>
          <p:cNvPr id="36" name="Straight Arrow Connector 35"/>
          <p:cNvCxnSpPr>
            <a:stCxn id="30" idx="3"/>
            <a:endCxn id="31" idx="0"/>
          </p:cNvCxnSpPr>
          <p:nvPr/>
        </p:nvCxnSpPr>
        <p:spPr>
          <a:xfrm flipH="1">
            <a:off x="7383289" y="3435331"/>
            <a:ext cx="447955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5"/>
            <a:endCxn id="32" idx="0"/>
          </p:cNvCxnSpPr>
          <p:nvPr/>
        </p:nvCxnSpPr>
        <p:spPr>
          <a:xfrm>
            <a:off x="8154534" y="3435331"/>
            <a:ext cx="406085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3" idx="0"/>
          </p:cNvCxnSpPr>
          <p:nvPr/>
        </p:nvCxnSpPr>
        <p:spPr>
          <a:xfrm flipH="1">
            <a:off x="6837444" y="4241609"/>
            <a:ext cx="384200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1" idx="5"/>
            <a:endCxn id="34" idx="0"/>
          </p:cNvCxnSpPr>
          <p:nvPr/>
        </p:nvCxnSpPr>
        <p:spPr>
          <a:xfrm>
            <a:off x="7544934" y="4241609"/>
            <a:ext cx="268451" cy="554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4"/>
            <a:endCxn id="35" idx="0"/>
          </p:cNvCxnSpPr>
          <p:nvPr/>
        </p:nvCxnSpPr>
        <p:spPr>
          <a:xfrm flipH="1">
            <a:off x="8356817" y="4308564"/>
            <a:ext cx="203802" cy="487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10858" y="5543625"/>
            <a:ext cx="132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a Heap</a:t>
            </a:r>
          </a:p>
        </p:txBody>
      </p:sp>
      <p:sp>
        <p:nvSpPr>
          <p:cNvPr id="42" name="Oval 41"/>
          <p:cNvSpPr/>
          <p:nvPr/>
        </p:nvSpPr>
        <p:spPr>
          <a:xfrm>
            <a:off x="10512467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9</a:t>
            </a:r>
          </a:p>
        </p:txBody>
      </p:sp>
      <p:sp>
        <p:nvSpPr>
          <p:cNvPr id="43" name="Oval 42"/>
          <p:cNvSpPr/>
          <p:nvPr/>
        </p:nvSpPr>
        <p:spPr>
          <a:xfrm>
            <a:off x="9824491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6</a:t>
            </a:r>
          </a:p>
        </p:txBody>
      </p:sp>
      <p:sp>
        <p:nvSpPr>
          <p:cNvPr id="44" name="Oval 43"/>
          <p:cNvSpPr/>
          <p:nvPr/>
        </p:nvSpPr>
        <p:spPr>
          <a:xfrm>
            <a:off x="11302145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7</a:t>
            </a:r>
          </a:p>
        </p:txBody>
      </p:sp>
      <p:sp>
        <p:nvSpPr>
          <p:cNvPr id="45" name="Oval 44"/>
          <p:cNvSpPr/>
          <p:nvPr/>
        </p:nvSpPr>
        <p:spPr>
          <a:xfrm>
            <a:off x="9330897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2</a:t>
            </a:r>
          </a:p>
        </p:txBody>
      </p:sp>
      <p:sp>
        <p:nvSpPr>
          <p:cNvPr id="46" name="Oval 45"/>
          <p:cNvSpPr/>
          <p:nvPr/>
        </p:nvSpPr>
        <p:spPr>
          <a:xfrm>
            <a:off x="10309550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4</a:t>
            </a:r>
          </a:p>
        </p:txBody>
      </p:sp>
      <p:sp>
        <p:nvSpPr>
          <p:cNvPr id="47" name="Oval 46"/>
          <p:cNvSpPr/>
          <p:nvPr/>
        </p:nvSpPr>
        <p:spPr>
          <a:xfrm>
            <a:off x="11145478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890E4F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>
            <a:stCxn id="42" idx="3"/>
            <a:endCxn id="43" idx="0"/>
          </p:cNvCxnSpPr>
          <p:nvPr/>
        </p:nvCxnSpPr>
        <p:spPr>
          <a:xfrm flipH="1">
            <a:off x="10053091" y="3435331"/>
            <a:ext cx="526331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5"/>
            <a:endCxn id="44" idx="1"/>
          </p:cNvCxnSpPr>
          <p:nvPr/>
        </p:nvCxnSpPr>
        <p:spPr>
          <a:xfrm>
            <a:off x="10902712" y="3435331"/>
            <a:ext cx="466388" cy="4829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3"/>
            <a:endCxn id="45" idx="0"/>
          </p:cNvCxnSpPr>
          <p:nvPr/>
        </p:nvCxnSpPr>
        <p:spPr>
          <a:xfrm flipH="1">
            <a:off x="9559497" y="4241609"/>
            <a:ext cx="331949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5"/>
            <a:endCxn id="46" idx="0"/>
          </p:cNvCxnSpPr>
          <p:nvPr/>
        </p:nvCxnSpPr>
        <p:spPr>
          <a:xfrm>
            <a:off x="10214736" y="4241609"/>
            <a:ext cx="323414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4"/>
            <a:endCxn id="47" idx="0"/>
          </p:cNvCxnSpPr>
          <p:nvPr/>
        </p:nvCxnSpPr>
        <p:spPr>
          <a:xfrm flipH="1">
            <a:off x="11374078" y="4308564"/>
            <a:ext cx="156667" cy="49565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535781" y="5543625"/>
            <a:ext cx="90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Heap </a:t>
            </a:r>
          </a:p>
        </p:txBody>
      </p:sp>
      <p:sp>
        <p:nvSpPr>
          <p:cNvPr id="54" name="Rounded Rectangle 53"/>
          <p:cNvSpPr/>
          <p:nvPr/>
        </p:nvSpPr>
        <p:spPr>
          <a:xfrm rot="627634">
            <a:off x="8153361" y="3793047"/>
            <a:ext cx="640080" cy="155448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856152" y="3824729"/>
            <a:ext cx="2286000" cy="15544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945906" y="3745035"/>
            <a:ext cx="1021976" cy="16741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396449" y="2690948"/>
            <a:ext cx="0" cy="3474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511629" y="2677885"/>
            <a:ext cx="111687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Shape 1">
            <a:extLst>
              <a:ext uri="{FF2B5EF4-FFF2-40B4-BE49-F238E27FC236}">
                <a16:creationId xmlns:a16="http://schemas.microsoft.com/office/drawing/2014/main" id="{AA514587-B499-E923-62FE-5F5F3BD0A588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introduction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62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64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-3.33333E-06 L 0.06107 -0.12176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27" grpId="0"/>
      <p:bldP spid="28" grpId="0" animBg="1"/>
      <p:bldP spid="2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3" grpId="0"/>
      <p:bldP spid="54" grpId="0" animBg="1"/>
      <p:bldP spid="55" grpId="0" animBg="1"/>
      <p:bldP spid="55" grpId="1" animBg="1"/>
      <p:bldP spid="55" grpId="2" animBg="1"/>
      <p:bldP spid="56" grpId="0" animBg="1"/>
      <p:bldP spid="5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3470" y="1012054"/>
            <a:ext cx="11705005" cy="544272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Heap can be implemented using an Array.</a:t>
            </a: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An array 𝐴 that represents a heap is an object with two attributes: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𝑙𝑒𝑛𝑔𝑡ℎ[𝐴], which is the number of elements in the array,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ℎ𝑒𝑎𝑝−𝑠𝑖𝑧𝑒[𝐴], the number of elements in the heap stored within array 𝐴</a:t>
            </a:r>
          </a:p>
        </p:txBody>
      </p:sp>
      <p:sp>
        <p:nvSpPr>
          <p:cNvPr id="4" name="Oval 3"/>
          <p:cNvSpPr/>
          <p:nvPr/>
        </p:nvSpPr>
        <p:spPr>
          <a:xfrm>
            <a:off x="2986320" y="2747554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5" name="Oval 4"/>
          <p:cNvSpPr/>
          <p:nvPr/>
        </p:nvSpPr>
        <p:spPr>
          <a:xfrm>
            <a:off x="204626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14</a:t>
            </a:r>
          </a:p>
        </p:txBody>
      </p:sp>
      <p:sp>
        <p:nvSpPr>
          <p:cNvPr id="6" name="Oval 5"/>
          <p:cNvSpPr/>
          <p:nvPr/>
        </p:nvSpPr>
        <p:spPr>
          <a:xfrm>
            <a:off x="402907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7" name="Oval 6"/>
          <p:cNvSpPr/>
          <p:nvPr/>
        </p:nvSpPr>
        <p:spPr>
          <a:xfrm>
            <a:off x="1068348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2692417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7</a:t>
            </a: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2366300" y="3293896"/>
            <a:ext cx="71375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3532662" y="3293896"/>
            <a:ext cx="81644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388388" y="4276908"/>
            <a:ext cx="751610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2592602" y="4276908"/>
            <a:ext cx="419855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14" idx="0"/>
          </p:cNvCxnSpPr>
          <p:nvPr/>
        </p:nvCxnSpPr>
        <p:spPr>
          <a:xfrm flipH="1">
            <a:off x="3761391" y="4276908"/>
            <a:ext cx="361417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441351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5" name="Oval 14"/>
          <p:cNvSpPr/>
          <p:nvPr/>
        </p:nvSpPr>
        <p:spPr>
          <a:xfrm>
            <a:off x="4720263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3</a:t>
            </a:r>
          </a:p>
        </p:txBody>
      </p:sp>
      <p:cxnSp>
        <p:nvCxnSpPr>
          <p:cNvPr id="16" name="Straight Arrow Connector 15"/>
          <p:cNvCxnSpPr>
            <a:stCxn id="6" idx="5"/>
            <a:endCxn id="15" idx="0"/>
          </p:cNvCxnSpPr>
          <p:nvPr/>
        </p:nvCxnSpPr>
        <p:spPr>
          <a:xfrm>
            <a:off x="4575412" y="4276908"/>
            <a:ext cx="464891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23470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67915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237913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1</a:t>
            </a:r>
          </a:p>
        </p:txBody>
      </p:sp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 flipH="1">
            <a:off x="543510" y="5240781"/>
            <a:ext cx="618576" cy="5077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8" idx="0"/>
          </p:cNvCxnSpPr>
          <p:nvPr/>
        </p:nvCxnSpPr>
        <p:spPr>
          <a:xfrm>
            <a:off x="1614690" y="5240781"/>
            <a:ext cx="384503" cy="5077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4"/>
            <a:endCxn id="19" idx="0"/>
          </p:cNvCxnSpPr>
          <p:nvPr/>
        </p:nvCxnSpPr>
        <p:spPr>
          <a:xfrm flipH="1">
            <a:off x="2699173" y="5334519"/>
            <a:ext cx="313284" cy="4140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271641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81846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736251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7898161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8433808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9694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5051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0407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5763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112100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437622" y="4673500"/>
            <a:ext cx="3365987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Array representation of heap</a:t>
            </a:r>
          </a:p>
        </p:txBody>
      </p:sp>
      <p:sp>
        <p:nvSpPr>
          <p:cNvPr id="35" name="Right Brace 34"/>
          <p:cNvSpPr/>
          <p:nvPr/>
        </p:nvSpPr>
        <p:spPr>
          <a:xfrm rot="16200000">
            <a:off x="8739632" y="2746396"/>
            <a:ext cx="424404" cy="5303520"/>
          </a:xfrm>
          <a:prstGeom prst="rightBrac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9030" y="5883259"/>
            <a:ext cx="1069948" cy="461665"/>
          </a:xfrm>
          <a:prstGeom prst="rect">
            <a:avLst/>
          </a:prstGeom>
          <a:noFill/>
          <a:ln>
            <a:solidFill>
              <a:srgbClr val="424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Heap </a:t>
            </a: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965375" y="2560320"/>
            <a:ext cx="0" cy="3840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Shape 1">
            <a:extLst>
              <a:ext uri="{FF2B5EF4-FFF2-40B4-BE49-F238E27FC236}">
                <a16:creationId xmlns:a16="http://schemas.microsoft.com/office/drawing/2014/main" id="{1B5B0B19-8177-86D6-EDB0-DC21B4C1C27E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Array representation of heap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8" presetClass="entr" presetSubtype="3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34" grpId="0" animBg="1"/>
      <p:bldP spid="35" grpId="0" animBg="1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974467"/>
            <a:ext cx="11616715" cy="548030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the array 𝐴, that represents a heap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length[𝐴] = heap-size[𝐴]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For any node 𝒊 the parent node is 𝒊/𝟐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For any node 𝒋, its left child is 𝟐𝒋 and right child is 𝟐𝒋+𝟏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961296" y="2747554"/>
            <a:ext cx="665104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5" name="Oval 4"/>
          <p:cNvSpPr/>
          <p:nvPr/>
        </p:nvSpPr>
        <p:spPr>
          <a:xfrm>
            <a:off x="1999193" y="3730566"/>
            <a:ext cx="687147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A71160"/>
                </a:solidFill>
              </a:rPr>
              <a:t>14</a:t>
            </a:r>
          </a:p>
        </p:txBody>
      </p:sp>
      <p:sp>
        <p:nvSpPr>
          <p:cNvPr id="6" name="Oval 5"/>
          <p:cNvSpPr/>
          <p:nvPr/>
        </p:nvSpPr>
        <p:spPr>
          <a:xfrm>
            <a:off x="3982003" y="3730566"/>
            <a:ext cx="687147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7" name="Oval 6"/>
          <p:cNvSpPr/>
          <p:nvPr/>
        </p:nvSpPr>
        <p:spPr>
          <a:xfrm>
            <a:off x="1243159" y="4680992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8" name="Oval 7"/>
          <p:cNvSpPr/>
          <p:nvPr/>
        </p:nvSpPr>
        <p:spPr>
          <a:xfrm>
            <a:off x="2692417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7</a:t>
            </a:r>
          </a:p>
        </p:txBody>
      </p:sp>
      <p:cxnSp>
        <p:nvCxnSpPr>
          <p:cNvPr id="9" name="Straight Arrow Connector 8"/>
          <p:cNvCxnSpPr>
            <a:cxnSpLocks/>
            <a:stCxn id="4" idx="3"/>
            <a:endCxn id="5" idx="0"/>
          </p:cNvCxnSpPr>
          <p:nvPr/>
        </p:nvCxnSpPr>
        <p:spPr>
          <a:xfrm flipH="1">
            <a:off x="2342767" y="3293896"/>
            <a:ext cx="715931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4" idx="5"/>
            <a:endCxn id="6" idx="0"/>
          </p:cNvCxnSpPr>
          <p:nvPr/>
        </p:nvCxnSpPr>
        <p:spPr>
          <a:xfrm>
            <a:off x="3528998" y="3293896"/>
            <a:ext cx="796579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5" idx="3"/>
            <a:endCxn id="7" idx="0"/>
          </p:cNvCxnSpPr>
          <p:nvPr/>
        </p:nvCxnSpPr>
        <p:spPr>
          <a:xfrm flipH="1">
            <a:off x="1563199" y="4276908"/>
            <a:ext cx="536624" cy="4040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5" idx="5"/>
            <a:endCxn id="8" idx="0"/>
          </p:cNvCxnSpPr>
          <p:nvPr/>
        </p:nvCxnSpPr>
        <p:spPr>
          <a:xfrm>
            <a:off x="2585710" y="4276908"/>
            <a:ext cx="426747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3"/>
            <a:endCxn id="14" idx="0"/>
          </p:cNvCxnSpPr>
          <p:nvPr/>
        </p:nvCxnSpPr>
        <p:spPr>
          <a:xfrm flipH="1">
            <a:off x="3761391" y="4276908"/>
            <a:ext cx="321242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441351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5" name="Oval 14"/>
          <p:cNvSpPr/>
          <p:nvPr/>
        </p:nvSpPr>
        <p:spPr>
          <a:xfrm>
            <a:off x="4558898" y="4721333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3</a:t>
            </a:r>
          </a:p>
        </p:txBody>
      </p:sp>
      <p:cxnSp>
        <p:nvCxnSpPr>
          <p:cNvPr id="16" name="Straight Arrow Connector 15"/>
          <p:cNvCxnSpPr>
            <a:cxnSpLocks/>
            <a:stCxn id="6" idx="5"/>
            <a:endCxn id="15" idx="0"/>
          </p:cNvCxnSpPr>
          <p:nvPr/>
        </p:nvCxnSpPr>
        <p:spPr>
          <a:xfrm>
            <a:off x="4568520" y="4276908"/>
            <a:ext cx="310418" cy="4444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28" y="5721641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67915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237913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A71160"/>
                </a:solidFill>
              </a:rPr>
              <a:t>1</a:t>
            </a:r>
          </a:p>
        </p:txBody>
      </p:sp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 flipH="1">
            <a:off x="960368" y="5227334"/>
            <a:ext cx="376529" cy="4943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8" idx="0"/>
          </p:cNvCxnSpPr>
          <p:nvPr/>
        </p:nvCxnSpPr>
        <p:spPr>
          <a:xfrm>
            <a:off x="1789501" y="5227334"/>
            <a:ext cx="209692" cy="5212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4"/>
            <a:endCxn id="19" idx="0"/>
          </p:cNvCxnSpPr>
          <p:nvPr/>
        </p:nvCxnSpPr>
        <p:spPr>
          <a:xfrm flipH="1">
            <a:off x="2699173" y="5334519"/>
            <a:ext cx="313284" cy="4140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271641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81846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736251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7898161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8433808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9694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5051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0407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5763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112100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76187" y="5883259"/>
            <a:ext cx="942791" cy="461665"/>
          </a:xfrm>
          <a:prstGeom prst="rect">
            <a:avLst/>
          </a:prstGeom>
          <a:noFill/>
          <a:ln>
            <a:solidFill>
              <a:srgbClr val="424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Heap </a:t>
            </a: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965375" y="2560320"/>
            <a:ext cx="0" cy="3840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/>
              <p:cNvGraphicFramePr>
                <a:graphicFrameLocks noGrp="1"/>
              </p:cNvGraphicFramePr>
              <p:nvPr/>
            </p:nvGraphicFramePr>
            <p:xfrm>
              <a:off x="6288975" y="5354626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sz="1800" b="1" i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/>
              <p:cNvGraphicFramePr>
                <a:graphicFrameLocks noGrp="1"/>
              </p:cNvGraphicFramePr>
              <p:nvPr/>
            </p:nvGraphicFramePr>
            <p:xfrm>
              <a:off x="6288975" y="5354626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1753" r="-725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1364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4943" r="-6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0227" r="-5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6092" r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9091" r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9091" r="-2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8391" r="-10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78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756318" y="2641161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318" y="2641161"/>
                <a:ext cx="304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36455" y="355034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55" y="3550347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3507" y="355034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07" y="3550347"/>
                <a:ext cx="304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01120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20" y="4576468"/>
                <a:ext cx="3048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51348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48" y="4576468"/>
                <a:ext cx="3048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86466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466" y="4576468"/>
                <a:ext cx="3048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030863" y="453612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863" y="4536126"/>
                <a:ext cx="30480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46849" y="5544979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49" y="5544979"/>
                <a:ext cx="30480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26391" y="5585320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91" y="5585320"/>
                <a:ext cx="3048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41170" y="5558426"/>
                <a:ext cx="485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1600" b="1">
                  <a:solidFill>
                    <a:srgbClr val="C00000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0" y="5558426"/>
                <a:ext cx="48560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288975" y="2493742"/>
                <a:ext cx="537158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parent node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4/2=2</m:t>
                    </m:r>
                  </m:oMath>
                </a14:m>
                <a:endParaRPr lang="en-US" sz="24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75" y="2493742"/>
                <a:ext cx="5371587" cy="461665"/>
              </a:xfrm>
              <a:prstGeom prst="rect">
                <a:avLst/>
              </a:prstGeom>
              <a:blipFill>
                <a:blip r:embed="rId13"/>
                <a:stretch>
                  <a:fillRect l="-18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64126" y="3316976"/>
                <a:ext cx="5096435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</a:p>
              <a:p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Left child node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2∗4= </m:t>
                    </m:r>
                  </m:oMath>
                </a14:m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4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Right child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2∗4+1= </m:t>
                    </m:r>
                  </m:oMath>
                </a14:m>
                <a:r>
                  <a:rPr lang="en-US" sz="24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400" dirty="0">
                  <a:solidFill>
                    <a:srgbClr val="A711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126" y="3316976"/>
                <a:ext cx="5096435" cy="1200329"/>
              </a:xfrm>
              <a:prstGeom prst="rect">
                <a:avLst/>
              </a:prstGeom>
              <a:blipFill>
                <a:blip r:embed="rId14"/>
                <a:stretch>
                  <a:fillRect l="-1914" t="-40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817659" y="5701552"/>
            <a:ext cx="548640" cy="594360"/>
          </a:xfrm>
          <a:prstGeom prst="rect">
            <a:avLst/>
          </a:prstGeom>
          <a:solidFill>
            <a:srgbClr val="42424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84459" y="5701552"/>
            <a:ext cx="548640" cy="594360"/>
          </a:xfrm>
          <a:prstGeom prst="rect">
            <a:avLst/>
          </a:prstGeom>
          <a:solidFill>
            <a:srgbClr val="ED524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031504" y="5701552"/>
            <a:ext cx="548640" cy="594360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582836" y="5701552"/>
            <a:ext cx="548640" cy="59436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52" name="TextShape 1">
            <a:extLst>
              <a:ext uri="{FF2B5EF4-FFF2-40B4-BE49-F238E27FC236}">
                <a16:creationId xmlns:a16="http://schemas.microsoft.com/office/drawing/2014/main" id="{619E6F99-0068-7690-07F4-F048E8ABB78B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Array representation of heap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75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mph" presetSubtype="2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E0E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" presetClass="emph" presetSubtype="2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9" grpId="0" animBg="1"/>
      <p:bldP spid="50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66800"/>
            <a:ext cx="6590690" cy="957263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Max-Heap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− Where the value of the root node is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greater than or equal to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either of its children.</a:t>
            </a:r>
          </a:p>
          <a:p>
            <a:pPr marL="601197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1197" indent="-457200">
              <a:buSzPct val="100000"/>
              <a:buFont typeface="+mj-lt"/>
              <a:buAutoNum type="arabicPeriod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9355815" y="8991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6" name="Oval 5"/>
          <p:cNvSpPr/>
          <p:nvPr/>
        </p:nvSpPr>
        <p:spPr>
          <a:xfrm>
            <a:off x="8746215" y="18135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10223869" y="181862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8252621" y="28803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9231274" y="291111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10067202" y="291111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p:cxnSp>
        <p:nvCxnSpPr>
          <p:cNvPr id="11" name="Straight Arrow Connector 10"/>
          <p:cNvCxnSpPr>
            <a:stCxn id="5" idx="3"/>
            <a:endCxn id="6" idx="0"/>
          </p:cNvCxnSpPr>
          <p:nvPr/>
        </p:nvCxnSpPr>
        <p:spPr>
          <a:xfrm flipH="1">
            <a:off x="9051015" y="141948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7" idx="1"/>
          </p:cNvCxnSpPr>
          <p:nvPr/>
        </p:nvCxnSpPr>
        <p:spPr>
          <a:xfrm>
            <a:off x="9876141" y="141948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0"/>
          </p:cNvCxnSpPr>
          <p:nvPr/>
        </p:nvCxnSpPr>
        <p:spPr>
          <a:xfrm flipH="1">
            <a:off x="8557421" y="233388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9266541" y="233388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0" idx="0"/>
          </p:cNvCxnSpPr>
          <p:nvPr/>
        </p:nvCxnSpPr>
        <p:spPr>
          <a:xfrm flipH="1">
            <a:off x="10372002" y="242822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" y="3657600"/>
            <a:ext cx="11155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430589" y="1055915"/>
            <a:ext cx="0" cy="25908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275908" y="3653245"/>
            <a:ext cx="0" cy="25908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17422" y="3820886"/>
            <a:ext cx="7495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Min-Heap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− Where the value of the root node is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less than or equal to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either of its children.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888210" y="37792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1278610" y="46936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2756264" y="469871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3" name="Oval 22"/>
          <p:cNvSpPr/>
          <p:nvPr/>
        </p:nvSpPr>
        <p:spPr>
          <a:xfrm>
            <a:off x="785016" y="57604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24" name="Oval 23"/>
          <p:cNvSpPr/>
          <p:nvPr/>
        </p:nvSpPr>
        <p:spPr>
          <a:xfrm>
            <a:off x="1763669" y="579120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25" name="Oval 24"/>
          <p:cNvSpPr/>
          <p:nvPr/>
        </p:nvSpPr>
        <p:spPr>
          <a:xfrm>
            <a:off x="2599597" y="579120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9</a:t>
            </a:r>
          </a:p>
        </p:txBody>
      </p:sp>
      <p:cxnSp>
        <p:nvCxnSpPr>
          <p:cNvPr id="26" name="Straight Arrow Connector 25"/>
          <p:cNvCxnSpPr>
            <a:stCxn id="20" idx="3"/>
            <a:endCxn id="21" idx="0"/>
          </p:cNvCxnSpPr>
          <p:nvPr/>
        </p:nvCxnSpPr>
        <p:spPr>
          <a:xfrm flipH="1">
            <a:off x="1583410" y="429957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5"/>
            <a:endCxn id="22" idx="1"/>
          </p:cNvCxnSpPr>
          <p:nvPr/>
        </p:nvCxnSpPr>
        <p:spPr>
          <a:xfrm>
            <a:off x="2408536" y="429957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23" idx="0"/>
          </p:cNvCxnSpPr>
          <p:nvPr/>
        </p:nvCxnSpPr>
        <p:spPr>
          <a:xfrm flipH="1">
            <a:off x="1089816" y="521397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0"/>
          </p:cNvCxnSpPr>
          <p:nvPr/>
        </p:nvCxnSpPr>
        <p:spPr>
          <a:xfrm>
            <a:off x="1798936" y="521397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4"/>
            <a:endCxn id="25" idx="0"/>
          </p:cNvCxnSpPr>
          <p:nvPr/>
        </p:nvCxnSpPr>
        <p:spPr>
          <a:xfrm flipH="1">
            <a:off x="2904397" y="530831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Shape 1">
            <a:extLst>
              <a:ext uri="{FF2B5EF4-FFF2-40B4-BE49-F238E27FC236}">
                <a16:creationId xmlns:a16="http://schemas.microsoft.com/office/drawing/2014/main" id="{9B467926-6E8E-554A-5BD6-F4BF14841654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types of heap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9495" y="1029810"/>
            <a:ext cx="11528980" cy="5424965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Build the </a:t>
            </a: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complete binary tree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using given elements.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Create </a:t>
            </a: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Max-heap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to sort in ascending order.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Once the heap is created, </a:t>
            </a: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the last node with the root node and </a:t>
            </a: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the last node from the heap.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Repeat </a:t>
            </a: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2 and 3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until the heap is empty.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A8BACEB-60E5-7A98-589D-598172C2097A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Introduction to heap sort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9874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609594" y="2303041"/>
            <a:ext cx="452579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1 : Create Complete Binary Tree 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730616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2" name="Straight Connector 11"/>
          <p:cNvCxnSpPr>
            <a:cxnSpLocks/>
            <a:stCxn id="11" idx="3"/>
            <a:endCxn id="13" idx="0"/>
          </p:cNvCxnSpPr>
          <p:nvPr/>
        </p:nvCxnSpPr>
        <p:spPr>
          <a:xfrm flipH="1">
            <a:off x="6467238" y="3138927"/>
            <a:ext cx="399325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096000" y="3560618"/>
            <a:ext cx="742476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4" name="Up Arrow 13"/>
          <p:cNvSpPr/>
          <p:nvPr/>
        </p:nvSpPr>
        <p:spPr>
          <a:xfrm>
            <a:off x="1420896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0" name="Up Arrow 19"/>
          <p:cNvSpPr/>
          <p:nvPr/>
        </p:nvSpPr>
        <p:spPr>
          <a:xfrm>
            <a:off x="2125007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cxnSpLocks/>
            <a:stCxn id="13" idx="3"/>
            <a:endCxn id="22" idx="0"/>
          </p:cNvCxnSpPr>
          <p:nvPr/>
        </p:nvCxnSpPr>
        <p:spPr>
          <a:xfrm flipH="1">
            <a:off x="6048488" y="4106960"/>
            <a:ext cx="156245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30" name="Up Arrow 29"/>
          <p:cNvSpPr/>
          <p:nvPr/>
        </p:nvSpPr>
        <p:spPr>
          <a:xfrm>
            <a:off x="2720390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cxnSpLocks/>
            <a:stCxn id="13" idx="5"/>
            <a:endCxn id="32" idx="0"/>
          </p:cNvCxnSpPr>
          <p:nvPr/>
        </p:nvCxnSpPr>
        <p:spPr>
          <a:xfrm>
            <a:off x="6729743" y="4106960"/>
            <a:ext cx="314199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Now, a binary tree is created and we have to convert it into a Heap.</a:t>
            </a:r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7EF12A16-0B0D-06DD-0EC5-CD0439795433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4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06 1.11022E-16 L 0.05664 0.00023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dur="2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06 1.11022E-16 L 0.05664 0.00023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path" presetSubtype="0" dur="2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06 1.11022E-16 L 0.04818 0.00023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dur="2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06 1.11022E-16 L 0.04817 0.00023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9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xit" presetSubtype="0" dur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3" grpId="0" animBg="1"/>
      <p:bldP spid="14" grpId="0" animBg="1"/>
      <p:bldP spid="14" grpId="1" animBg="1"/>
      <p:bldP spid="14" grpId="2" animBg="1"/>
      <p:bldP spid="16" grpId="0" animBg="1"/>
      <p:bldP spid="20" grpId="0" animBg="1"/>
      <p:bldP spid="20" grpId="1" animBg="1"/>
      <p:bldP spid="20" grpId="2" animBg="1"/>
      <p:bldP spid="22" grpId="0" animBg="1"/>
      <p:bldP spid="30" grpId="0" animBg="1"/>
      <p:bldP spid="30" grpId="1" animBg="1"/>
      <p:bldP spid="30" grpId="2" animBg="1"/>
      <p:bldP spid="32" grpId="0" animBg="1"/>
      <p:bldP spid="3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9874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2" name="Straight Connector 11"/>
          <p:cNvCxnSpPr>
            <a:cxnSpLocks/>
            <a:stCxn id="11" idx="3"/>
            <a:endCxn id="13" idx="0"/>
          </p:cNvCxnSpPr>
          <p:nvPr/>
        </p:nvCxnSpPr>
        <p:spPr>
          <a:xfrm flipH="1">
            <a:off x="6537362" y="3138927"/>
            <a:ext cx="329201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5" y="3560618"/>
            <a:ext cx="677933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cxnSp>
        <p:nvCxnSpPr>
          <p:cNvPr id="21" name="Straight Connector 20"/>
          <p:cNvCxnSpPr>
            <a:cxnSpLocks/>
            <a:stCxn id="13" idx="3"/>
            <a:endCxn id="22" idx="0"/>
          </p:cNvCxnSpPr>
          <p:nvPr/>
        </p:nvCxnSpPr>
        <p:spPr>
          <a:xfrm flipH="1">
            <a:off x="6048488" y="4106960"/>
            <a:ext cx="249188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cxnSp>
        <p:nvCxnSpPr>
          <p:cNvPr id="31" name="Straight Connector 30"/>
          <p:cNvCxnSpPr>
            <a:cxnSpLocks/>
            <a:stCxn id="13" idx="5"/>
            <a:endCxn id="32" idx="0"/>
          </p:cNvCxnSpPr>
          <p:nvPr/>
        </p:nvCxnSpPr>
        <p:spPr>
          <a:xfrm>
            <a:off x="6777047" y="4106960"/>
            <a:ext cx="266895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4" y="2303041"/>
            <a:ext cx="306404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2 : Create Max Heap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569660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a Max Heap, parent node is always greater than or equal to the child nodes.</a:t>
            </a:r>
          </a:p>
        </p:txBody>
      </p:sp>
      <p:sp>
        <p:nvSpPr>
          <p:cNvPr id="27" name="Freeform 11"/>
          <p:cNvSpPr/>
          <p:nvPr/>
        </p:nvSpPr>
        <p:spPr bwMode="auto">
          <a:xfrm rot="221630">
            <a:off x="6332546" y="2922545"/>
            <a:ext cx="317782" cy="396079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/>
          <p:nvPr/>
        </p:nvSpPr>
        <p:spPr bwMode="auto">
          <a:xfrm>
            <a:off x="6866964" y="3281082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067800" y="269926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10 is greater than 4</a:t>
            </a:r>
          </a:p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So, swap 10 &amp; 4</a:t>
            </a:r>
          </a:p>
        </p:txBody>
      </p:sp>
      <p:sp>
        <p:nvSpPr>
          <p:cNvPr id="35" name="Freeform 34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3955" y="337021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49680" y="3365862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/>
          <p:cNvSpPr txBox="1"/>
          <p:nvPr/>
        </p:nvSpPr>
        <p:spPr>
          <a:xfrm>
            <a:off x="6838476" y="2684025"/>
            <a:ext cx="482989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7936" y="370879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0E31EDE4-B971-882C-79C4-4E53FC9E2390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4" grpId="0"/>
      <p:bldP spid="35" grpId="0" animBg="1"/>
      <p:bldP spid="36" grpId="0"/>
      <p:bldP spid="39" grpId="0" animBg="1"/>
      <p:bldP spid="40" grpId="0" animBg="1"/>
      <p:bldP spid="29" grpId="0" animBg="1"/>
      <p:bldP spid="3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50818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cxnSp>
        <p:nvCxnSpPr>
          <p:cNvPr id="12" name="Straight Connector 11"/>
          <p:cNvCxnSpPr>
            <a:cxnSpLocks/>
            <a:stCxn id="11" idx="3"/>
          </p:cNvCxnSpPr>
          <p:nvPr/>
        </p:nvCxnSpPr>
        <p:spPr>
          <a:xfrm flipH="1">
            <a:off x="6441141" y="3138927"/>
            <a:ext cx="425422" cy="518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5" name="Straight Connector 14"/>
          <p:cNvCxnSpPr>
            <a:cxnSpLocks/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744738" y="4120407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9874" y="4706468"/>
            <a:ext cx="3524794" cy="1569660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a Max Heap, parent node is always greater than or equal to the child nodes.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67800" y="269926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5 is greater than 4</a:t>
            </a:r>
          </a:p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So, swap 5 &amp; 4</a:t>
            </a:r>
          </a:p>
        </p:txBody>
      </p:sp>
      <p:sp>
        <p:nvSpPr>
          <p:cNvPr id="26" name="Freeform 11"/>
          <p:cNvSpPr/>
          <p:nvPr/>
        </p:nvSpPr>
        <p:spPr bwMode="auto">
          <a:xfrm rot="20912236">
            <a:off x="5788101" y="414528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"/>
          <p:cNvSpPr/>
          <p:nvPr/>
        </p:nvSpPr>
        <p:spPr bwMode="auto">
          <a:xfrm>
            <a:off x="6307183" y="4297682"/>
            <a:ext cx="224245" cy="481840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515265" y="3892843"/>
            <a:ext cx="1236644" cy="1672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07206" y="401404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42903" y="3352799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6617" y="3352799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37" name="Oval 36"/>
          <p:cNvSpPr/>
          <p:nvPr/>
        </p:nvSpPr>
        <p:spPr>
          <a:xfrm>
            <a:off x="6662057" y="2494586"/>
            <a:ext cx="822960" cy="822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01119" y="3458851"/>
            <a:ext cx="822960" cy="822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09111" y="5569750"/>
            <a:ext cx="2855999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 Heap is created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306404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2 : Create Max Heap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TextBox 41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7DC80B70-CFBA-8EDB-8940-3DBFAF682F3F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5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11" idx="3"/>
            <a:endCxn id="13" idx="0"/>
          </p:cNvCxnSpPr>
          <p:nvPr/>
        </p:nvCxnSpPr>
        <p:spPr>
          <a:xfrm flipH="1">
            <a:off x="6518436" y="3138927"/>
            <a:ext cx="356563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cxnSpLocks/>
            <a:stCxn id="11" idx="5"/>
            <a:endCxn id="16" idx="0"/>
          </p:cNvCxnSpPr>
          <p:nvPr/>
        </p:nvCxnSpPr>
        <p:spPr>
          <a:xfrm>
            <a:off x="7368344" y="3138927"/>
            <a:ext cx="334131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772824" y="2592585"/>
            <a:ext cx="697695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705165" y="4121943"/>
            <a:ext cx="283964" cy="65029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 the last node.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9850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 : Apply Heap Sort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Freeform 18"/>
          <p:cNvSpPr/>
          <p:nvPr/>
        </p:nvSpPr>
        <p:spPr>
          <a:xfrm>
            <a:off x="873029" y="3898119"/>
            <a:ext cx="2590800" cy="17502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33326" y="405323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05927" y="3297979"/>
            <a:ext cx="13329" cy="1378524"/>
          </a:xfrm>
          <a:prstGeom prst="straightConnector1">
            <a:avLst/>
          </a:prstGeom>
          <a:ln w="19050">
            <a:solidFill>
              <a:srgbClr val="ED524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9888" y="3366245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74999" y="272126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4104" y="4877243"/>
            <a:ext cx="516857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BDAAB4FC-A8CE-DCAF-F668-3B4A6519AFE2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dur="1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xit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0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cxnSp>
        <p:nvCxnSpPr>
          <p:cNvPr id="15" name="Straight Connector 14"/>
          <p:cNvCxnSpPr>
            <a:stCxn id="11" idx="5"/>
          </p:cNvCxnSpPr>
          <p:nvPr/>
        </p:nvCxnSpPr>
        <p:spPr>
          <a:xfrm>
            <a:off x="7319167" y="3138927"/>
            <a:ext cx="370245" cy="429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9850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 : Apply Heap Sort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67800" y="2699267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Max Heap Property is violated so, create a Max Heap again. </a:t>
            </a:r>
          </a:p>
        </p:txBody>
      </p:sp>
      <p:sp>
        <p:nvSpPr>
          <p:cNvPr id="28" name="Freeform 11"/>
          <p:cNvSpPr/>
          <p:nvPr/>
        </p:nvSpPr>
        <p:spPr bwMode="auto">
          <a:xfrm>
            <a:off x="6301793" y="3015697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"/>
          <p:cNvSpPr/>
          <p:nvPr/>
        </p:nvSpPr>
        <p:spPr bwMode="auto">
          <a:xfrm>
            <a:off x="6824307" y="329261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1"/>
          <p:cNvSpPr/>
          <p:nvPr/>
        </p:nvSpPr>
        <p:spPr bwMode="auto">
          <a:xfrm rot="20912236">
            <a:off x="5801163" y="414528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6294120" y="431769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244689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48156" y="336765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3" name="Freeform 42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45" name="Freeform 44"/>
          <p:cNvSpPr/>
          <p:nvPr/>
        </p:nvSpPr>
        <p:spPr>
          <a:xfrm>
            <a:off x="1577789" y="3875313"/>
            <a:ext cx="1232646" cy="19914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34826" y="3372141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32" name="TextShape 1">
            <a:extLst>
              <a:ext uri="{FF2B5EF4-FFF2-40B4-BE49-F238E27FC236}">
                <a16:creationId xmlns:a16="http://schemas.microsoft.com/office/drawing/2014/main" id="{FB0D6B53-E46E-F643-AE50-C19C276FC391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-3.33333E-06 L 0.08125 -0.00092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4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79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dur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94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8" grpId="1" animBg="1"/>
      <p:bldP spid="29" grpId="0" animBg="1"/>
      <p:bldP spid="29" grpId="1" animBg="1"/>
      <p:bldP spid="34" grpId="0" animBg="1"/>
      <p:bldP spid="34" grpId="1" animBg="1"/>
      <p:bldP spid="35" grpId="0" animBg="1"/>
      <p:bldP spid="35" grpId="1" animBg="1"/>
      <p:bldP spid="38" grpId="0" animBg="1"/>
      <p:bldP spid="39" grpId="0" animBg="1"/>
      <p:bldP spid="42" grpId="0" animBg="1"/>
      <p:bldP spid="43" grpId="0" animBg="1"/>
      <p:bldP spid="43" grpId="1" animBg="1"/>
      <p:bldP spid="44" grpId="0"/>
      <p:bldP spid="44" grpId="1"/>
      <p:bldP spid="44" grpId="2"/>
      <p:bldP spid="45" grpId="0" animBg="1"/>
      <p:bldP spid="45" grpId="1" animBg="1"/>
      <p:bldP spid="47" grpId="0" animBg="1"/>
      <p:bldP spid="46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11760" y="1091953"/>
                <a:ext cx="11616715" cy="5273336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Instance: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 Instance of a problem consists of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input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needed to compute the solution to the problem.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Problem: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multiply two positive integers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	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Instance:</a:t>
                </a:r>
                <a:r>
                  <a:rPr lang="en-US" sz="2000" dirty="0">
                    <a:solidFill>
                      <a:srgbClr val="890E4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981 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0" smtClean="0">
                        <a:latin typeface="Cambria Math" panose="02040503050406030204" pitchFamily="18" charset="0"/>
                      </a:rPr>
                      <m:t> 1234</m:t>
                    </m:r>
                  </m:oMath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Instance size: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Any integer (generally 𝒏) that in some way </a:t>
                </a: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measures</a:t>
                </a:r>
                <a:r>
                  <a:rPr lang="en-US" sz="2000" b="1" dirty="0">
                    <a:solidFill>
                      <a:srgbClr val="890E4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number of components in an instance.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Examples: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Sorting problem: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Instance size is number of elements to be sorted.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A711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Graph problem: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Instance size is number of nodes or edges or both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11760" y="1091953"/>
                <a:ext cx="11616715" cy="5273336"/>
              </a:xfrm>
              <a:blipFill>
                <a:blip r:embed="rId2"/>
                <a:stretch>
                  <a:fillRect t="-2081" r="-5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Shape 1">
            <a:extLst>
              <a:ext uri="{FF2B5EF4-FFF2-40B4-BE49-F238E27FC236}">
                <a16:creationId xmlns:a16="http://schemas.microsoft.com/office/drawing/2014/main" id="{76601391-39D7-00D1-1706-AE70AD02CC8C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Problem &amp; instance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9850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 : Apply Heap Sort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0835" y="2699267"/>
            <a:ext cx="2571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Max Heap is created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 the last node.</a:t>
            </a:r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5486404" y="2831942"/>
            <a:ext cx="1071269" cy="1807292"/>
          </a:xfrm>
          <a:prstGeom prst="curvedConnector2">
            <a:avLst/>
          </a:prstGeom>
          <a:ln w="19050">
            <a:solidFill>
              <a:srgbClr val="ED524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47290" y="408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39" name="Freeform 38"/>
          <p:cNvSpPr/>
          <p:nvPr/>
        </p:nvSpPr>
        <p:spPr>
          <a:xfrm>
            <a:off x="901337" y="3875313"/>
            <a:ext cx="1909098" cy="21336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48156" y="336765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25" name="TextShape 1">
            <a:extLst>
              <a:ext uri="{FF2B5EF4-FFF2-40B4-BE49-F238E27FC236}">
                <a16:creationId xmlns:a16="http://schemas.microsoft.com/office/drawing/2014/main" id="{4F3B2494-D7C2-E5F4-2B71-3C6E96BBDA2B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8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3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  <p:cond evt="onBegin" delay="0">
                          <p:tn val="45"/>
                        </p:cond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64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67" presetID="14" presetClass="exit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26" grpId="0" animBg="1"/>
      <p:bldP spid="38" grpId="0"/>
      <p:bldP spid="38" grpId="1"/>
      <p:bldP spid="39" grpId="0" animBg="1"/>
      <p:bldP spid="39" grpId="1" animBg="1"/>
      <p:bldP spid="44" grpId="0" animBg="1"/>
      <p:bldP spid="45" grpId="0" animBg="1"/>
      <p:bldP spid="46" grpId="0" animBg="1"/>
      <p:bldP spid="47" grpId="0" animBg="1"/>
      <p:bldP spid="47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9850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 : Apply Heap Sort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0" y="2605138"/>
            <a:ext cx="261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Create Max Heap again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 the last node.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50067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8332" y="335421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25" name="Freeform 11"/>
          <p:cNvSpPr/>
          <p:nvPr/>
        </p:nvSpPr>
        <p:spPr bwMode="auto">
          <a:xfrm>
            <a:off x="6302188" y="2987644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/>
          <p:nvPr/>
        </p:nvSpPr>
        <p:spPr bwMode="auto">
          <a:xfrm>
            <a:off x="6799729" y="3240741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14011" y="345230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Max Heap is created</a:t>
            </a:r>
          </a:p>
        </p:txBody>
      </p:sp>
      <p:sp>
        <p:nvSpPr>
          <p:cNvPr id="36" name="Freeform 17"/>
          <p:cNvSpPr/>
          <p:nvPr/>
        </p:nvSpPr>
        <p:spPr bwMode="auto">
          <a:xfrm>
            <a:off x="7090942" y="3271907"/>
            <a:ext cx="312738" cy="412750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/>
          <p:nvPr/>
        </p:nvSpPr>
        <p:spPr bwMode="auto">
          <a:xfrm>
            <a:off x="7608128" y="3012517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882768" y="3879541"/>
            <a:ext cx="1259541" cy="18300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5584" y="2717074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93470" y="3692434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09431" y="3680603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83860" y="2712570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80285" y="3358693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9367" y="337214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32" name="TextShape 1">
            <a:extLst>
              <a:ext uri="{FF2B5EF4-FFF2-40B4-BE49-F238E27FC236}">
                <a16:creationId xmlns:a16="http://schemas.microsoft.com/office/drawing/2014/main" id="{2E5AAF78-A91B-3EE8-5CAE-EEC2CF823AC7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dur="2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-3.33333E-06 L 0.03815 0.00301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/>
      <p:bldP spid="27" grpId="1"/>
      <p:bldP spid="26" grpId="0" animBg="1"/>
      <p:bldP spid="44" grpId="0" animBg="1"/>
      <p:bldP spid="45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1" grpId="0"/>
      <p:bldP spid="31" grpId="1"/>
      <p:bldP spid="35" grpId="0"/>
      <p:bldP spid="36" grpId="0" animBg="1"/>
      <p:bldP spid="36" grpId="1" animBg="1"/>
      <p:bldP spid="37" grpId="0" animBg="1"/>
      <p:bldP spid="37" grpId="1" animBg="1"/>
      <p:bldP spid="46" grpId="0" animBg="1"/>
      <p:bldP spid="3" grpId="0" animBg="1"/>
      <p:bldP spid="48" grpId="0" animBg="1"/>
      <p:bldP spid="48" grpId="1" animBg="1"/>
      <p:bldP spid="49" grpId="0" animBg="1"/>
      <p:bldP spid="50" grpId="0" animBg="1"/>
      <p:bldP spid="51" grpId="0" animBg="1"/>
      <p:bldP spid="5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9850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 : Apply Heap Sort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Already a Max Heap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 the last node.</a:t>
            </a:r>
          </a:p>
        </p:txBody>
      </p:sp>
      <p:sp>
        <p:nvSpPr>
          <p:cNvPr id="25" name="Freeform 11"/>
          <p:cNvSpPr/>
          <p:nvPr/>
        </p:nvSpPr>
        <p:spPr bwMode="auto">
          <a:xfrm>
            <a:off x="6302188" y="2987644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/>
          <p:nvPr/>
        </p:nvSpPr>
        <p:spPr bwMode="auto">
          <a:xfrm>
            <a:off x="6799729" y="3240741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83860" y="2712570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09431" y="3680603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50067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9367" y="337214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22" name="TextShape 1">
            <a:extLst>
              <a:ext uri="{FF2B5EF4-FFF2-40B4-BE49-F238E27FC236}">
                <a16:creationId xmlns:a16="http://schemas.microsoft.com/office/drawing/2014/main" id="{5B476526-1242-7447-2EFB-2C376E738308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/>
      <p:bldP spid="26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1" grpId="0"/>
      <p:bldP spid="49" grpId="0" animBg="1"/>
      <p:bldP spid="50" grpId="0" animBg="1"/>
      <p:bldP spid="50" grpId="1" animBg="1"/>
      <p:bldP spid="32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9850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 : Apply Heap Sort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Already a Max Heap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200400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the last element from heap and the sorting is over.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537882" y="3321423"/>
            <a:ext cx="640080" cy="539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62B93D28-4E36-D4B3-2E3D-84D09C625DB7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1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26" grpId="0" animBg="1"/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given element in ascending order using heap sort.  19, 7, 16, 1, 14, 17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28912" y="1721224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018180" y="25908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89086" y="3505199"/>
            <a:ext cx="711061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  <p:cxnSp>
        <p:nvCxnSpPr>
          <p:cNvPr id="7" name="Straight Connector 6"/>
          <p:cNvCxnSpPr>
            <a:cxnSpLocks/>
            <a:stCxn id="6" idx="3"/>
            <a:endCxn id="8" idx="0"/>
          </p:cNvCxnSpPr>
          <p:nvPr/>
        </p:nvCxnSpPr>
        <p:spPr>
          <a:xfrm flipH="1">
            <a:off x="2434698" y="4051541"/>
            <a:ext cx="358520" cy="333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14658" y="43847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9" name="Straight Connector 8"/>
          <p:cNvCxnSpPr>
            <a:cxnSpLocks/>
            <a:stCxn id="6" idx="5"/>
            <a:endCxn id="10" idx="1"/>
          </p:cNvCxnSpPr>
          <p:nvPr/>
        </p:nvCxnSpPr>
        <p:spPr>
          <a:xfrm>
            <a:off x="3296015" y="4051541"/>
            <a:ext cx="40887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91343" y="4384726"/>
            <a:ext cx="775337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2027814" y="4931068"/>
            <a:ext cx="180582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07774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13" name="Straight Connector 12"/>
          <p:cNvCxnSpPr>
            <a:cxnSpLocks/>
            <a:stCxn id="8" idx="5"/>
            <a:endCxn id="14" idx="0"/>
          </p:cNvCxnSpPr>
          <p:nvPr/>
        </p:nvCxnSpPr>
        <p:spPr>
          <a:xfrm>
            <a:off x="2661000" y="4931068"/>
            <a:ext cx="286914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99813" y="5414382"/>
            <a:ext cx="696202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15" name="Straight Connector 14"/>
          <p:cNvCxnSpPr>
            <a:cxnSpLocks/>
            <a:stCxn id="10" idx="4"/>
            <a:endCxn id="16" idx="0"/>
          </p:cNvCxnSpPr>
          <p:nvPr/>
        </p:nvCxnSpPr>
        <p:spPr>
          <a:xfrm flipH="1">
            <a:off x="3681464" y="5024806"/>
            <a:ext cx="297548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334418" y="5414382"/>
            <a:ext cx="694091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094945" y="2667001"/>
            <a:ext cx="2111" cy="3733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96317" y="2773830"/>
            <a:ext cx="3333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Step 2: Create Max-heap</a:t>
            </a:r>
          </a:p>
        </p:txBody>
      </p:sp>
      <p:sp>
        <p:nvSpPr>
          <p:cNvPr id="35" name="Freeform 34"/>
          <p:cNvSpPr/>
          <p:nvPr/>
        </p:nvSpPr>
        <p:spPr>
          <a:xfrm>
            <a:off x="6221701" y="2299063"/>
            <a:ext cx="1864208" cy="1959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10800000">
            <a:off x="5512667" y="1427416"/>
            <a:ext cx="1880910" cy="21850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18180" y="2773830"/>
            <a:ext cx="352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Step 1: Create binary tree</a:t>
            </a:r>
          </a:p>
        </p:txBody>
      </p:sp>
      <p:sp>
        <p:nvSpPr>
          <p:cNvPr id="38" name="Oval 37"/>
          <p:cNvSpPr/>
          <p:nvPr/>
        </p:nvSpPr>
        <p:spPr>
          <a:xfrm>
            <a:off x="7990435" y="3540032"/>
            <a:ext cx="729354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  <p:cxnSp>
        <p:nvCxnSpPr>
          <p:cNvPr id="39" name="Straight Connector 38"/>
          <p:cNvCxnSpPr>
            <a:cxnSpLocks/>
            <a:stCxn id="38" idx="3"/>
            <a:endCxn id="40" idx="0"/>
          </p:cNvCxnSpPr>
          <p:nvPr/>
        </p:nvCxnSpPr>
        <p:spPr>
          <a:xfrm flipH="1">
            <a:off x="7825320" y="4086374"/>
            <a:ext cx="271926" cy="333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05280" y="44195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41" name="Straight Connector 40"/>
          <p:cNvCxnSpPr>
            <a:cxnSpLocks/>
            <a:stCxn id="38" idx="5"/>
            <a:endCxn id="42" idx="1"/>
          </p:cNvCxnSpPr>
          <p:nvPr/>
        </p:nvCxnSpPr>
        <p:spPr>
          <a:xfrm>
            <a:off x="8612978" y="4086374"/>
            <a:ext cx="410174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920398" y="4419559"/>
            <a:ext cx="701648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cxnSp>
        <p:nvCxnSpPr>
          <p:cNvPr id="43" name="Straight Connector 42"/>
          <p:cNvCxnSpPr>
            <a:stCxn id="40" idx="3"/>
            <a:endCxn id="44" idx="0"/>
          </p:cNvCxnSpPr>
          <p:nvPr/>
        </p:nvCxnSpPr>
        <p:spPr>
          <a:xfrm flipH="1">
            <a:off x="7418436" y="4965901"/>
            <a:ext cx="180582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098396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45" name="Straight Connector 44"/>
          <p:cNvCxnSpPr>
            <a:cxnSpLocks/>
            <a:stCxn id="40" idx="5"/>
            <a:endCxn id="46" idx="0"/>
          </p:cNvCxnSpPr>
          <p:nvPr/>
        </p:nvCxnSpPr>
        <p:spPr>
          <a:xfrm>
            <a:off x="8051622" y="4965901"/>
            <a:ext cx="223165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919058" y="5449215"/>
            <a:ext cx="711457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47" name="Straight Connector 46"/>
          <p:cNvCxnSpPr>
            <a:cxnSpLocks/>
            <a:stCxn id="42" idx="4"/>
            <a:endCxn id="48" idx="0"/>
          </p:cNvCxnSpPr>
          <p:nvPr/>
        </p:nvCxnSpPr>
        <p:spPr>
          <a:xfrm flipH="1">
            <a:off x="9031810" y="5059639"/>
            <a:ext cx="239412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698498" y="5449215"/>
            <a:ext cx="666623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  <p:sp>
        <p:nvSpPr>
          <p:cNvPr id="49" name="Freeform 17"/>
          <p:cNvSpPr/>
          <p:nvPr/>
        </p:nvSpPr>
        <p:spPr bwMode="auto">
          <a:xfrm>
            <a:off x="7860396" y="5100795"/>
            <a:ext cx="207824" cy="39741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Freeform 18"/>
          <p:cNvSpPr/>
          <p:nvPr/>
        </p:nvSpPr>
        <p:spPr bwMode="auto">
          <a:xfrm>
            <a:off x="8184159" y="4930614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Freeform 11"/>
          <p:cNvSpPr/>
          <p:nvPr/>
        </p:nvSpPr>
        <p:spPr bwMode="auto">
          <a:xfrm>
            <a:off x="8805847" y="4944136"/>
            <a:ext cx="219851" cy="44850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"/>
          <p:cNvSpPr/>
          <p:nvPr/>
        </p:nvSpPr>
        <p:spPr bwMode="auto">
          <a:xfrm>
            <a:off x="9300384" y="5118205"/>
            <a:ext cx="219851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791635" y="5580170"/>
            <a:ext cx="483903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007791" y="4530504"/>
            <a:ext cx="504908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80178" y="5597580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87811" y="4539544"/>
            <a:ext cx="466109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44997" y="176604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66890" y="1783974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17723" y="176604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21437" y="1779107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F5E16682-7F7F-64E5-C2E5-A38B75573FF2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9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7" presetID="6" presetClass="entr" presetSubtype="3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32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3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3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3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3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3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34" grpId="0"/>
      <p:bldP spid="35" grpId="0" animBg="1"/>
      <p:bldP spid="36" grpId="0" animBg="1"/>
      <p:bldP spid="37" grpId="0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  <a:stCxn id="10" idx="4"/>
            <a:endCxn id="15" idx="0"/>
          </p:cNvCxnSpPr>
          <p:nvPr/>
        </p:nvCxnSpPr>
        <p:spPr>
          <a:xfrm flipH="1">
            <a:off x="3584035" y="3917666"/>
            <a:ext cx="240332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38797" y="2398059"/>
            <a:ext cx="710146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  <p:cxnSp>
        <p:nvCxnSpPr>
          <p:cNvPr id="7" name="Straight Connector 6"/>
          <p:cNvCxnSpPr>
            <a:cxnSpLocks/>
            <a:stCxn id="6" idx="3"/>
            <a:endCxn id="8" idx="0"/>
          </p:cNvCxnSpPr>
          <p:nvPr/>
        </p:nvCxnSpPr>
        <p:spPr>
          <a:xfrm flipH="1">
            <a:off x="2360745" y="2944401"/>
            <a:ext cx="382050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17042" y="3356392"/>
            <a:ext cx="687406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9" name="Straight Connector 8"/>
          <p:cNvCxnSpPr>
            <a:cxnSpLocks/>
            <a:stCxn id="6" idx="5"/>
            <a:endCxn id="10" idx="1"/>
          </p:cNvCxnSpPr>
          <p:nvPr/>
        </p:nvCxnSpPr>
        <p:spPr>
          <a:xfrm>
            <a:off x="3244945" y="2944401"/>
            <a:ext cx="327149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67599" y="3277586"/>
            <a:ext cx="713535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  <p:cxnSp>
        <p:nvCxnSpPr>
          <p:cNvPr id="11" name="Straight Connector 10"/>
          <p:cNvCxnSpPr>
            <a:cxnSpLocks/>
            <a:stCxn id="8" idx="3"/>
            <a:endCxn id="12" idx="0"/>
          </p:cNvCxnSpPr>
          <p:nvPr/>
        </p:nvCxnSpPr>
        <p:spPr>
          <a:xfrm flipH="1">
            <a:off x="1977524" y="3902734"/>
            <a:ext cx="140186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13" name="Straight Connector 12"/>
          <p:cNvCxnSpPr>
            <a:cxnSpLocks/>
            <a:stCxn id="8" idx="5"/>
            <a:endCxn id="14" idx="0"/>
          </p:cNvCxnSpPr>
          <p:nvPr/>
        </p:nvCxnSpPr>
        <p:spPr>
          <a:xfrm>
            <a:off x="2603780" y="3902734"/>
            <a:ext cx="26578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49523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15" name="Oval 14"/>
          <p:cNvSpPr/>
          <p:nvPr/>
        </p:nvSpPr>
        <p:spPr>
          <a:xfrm>
            <a:off x="3243860" y="4307242"/>
            <a:ext cx="680349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 flipH="1"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8" y="2426143"/>
            <a:ext cx="684471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cxnSp>
        <p:nvCxnSpPr>
          <p:cNvPr id="20" name="Straight Connector 19"/>
          <p:cNvCxnSpPr>
            <a:cxnSpLocks/>
            <a:stCxn id="19" idx="3"/>
            <a:endCxn id="21" idx="0"/>
          </p:cNvCxnSpPr>
          <p:nvPr/>
        </p:nvCxnSpPr>
        <p:spPr>
          <a:xfrm flipH="1">
            <a:off x="7082903" y="2972485"/>
            <a:ext cx="376033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41455" y="3384476"/>
            <a:ext cx="682895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22" name="Straight Connector 21"/>
          <p:cNvCxnSpPr>
            <a:cxnSpLocks/>
            <a:stCxn id="19" idx="5"/>
            <a:endCxn id="23" idx="1"/>
          </p:cNvCxnSpPr>
          <p:nvPr/>
        </p:nvCxnSpPr>
        <p:spPr>
          <a:xfrm>
            <a:off x="7942931" y="2972485"/>
            <a:ext cx="414841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61102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  <p:cxnSp>
        <p:nvCxnSpPr>
          <p:cNvPr id="24" name="Straight Connector 23"/>
          <p:cNvCxnSpPr>
            <a:cxnSpLocks/>
            <a:stCxn id="21" idx="3"/>
            <a:endCxn id="25" idx="0"/>
          </p:cNvCxnSpPr>
          <p:nvPr/>
        </p:nvCxnSpPr>
        <p:spPr>
          <a:xfrm flipH="1">
            <a:off x="6697426" y="3930818"/>
            <a:ext cx="144037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77386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26" name="Straight Connector 25"/>
          <p:cNvCxnSpPr>
            <a:cxnSpLocks/>
            <a:stCxn id="21" idx="5"/>
            <a:endCxn id="27" idx="0"/>
          </p:cNvCxnSpPr>
          <p:nvPr/>
        </p:nvCxnSpPr>
        <p:spPr>
          <a:xfrm>
            <a:off x="7324342" y="3930818"/>
            <a:ext cx="26512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269425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30328" y="2600912"/>
            <a:ext cx="1815727" cy="2006947"/>
            <a:chOff x="2261195" y="2837871"/>
            <a:chExt cx="1815727" cy="2006946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076921" y="2837872"/>
              <a:ext cx="0" cy="2006945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781521" y="4844817"/>
              <a:ext cx="1295401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188685" y="2903421"/>
            <a:ext cx="1196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&amp; remove the last element</a:t>
            </a:r>
          </a:p>
        </p:txBody>
      </p:sp>
      <p:sp>
        <p:nvSpPr>
          <p:cNvPr id="34" name="Freeform 33"/>
          <p:cNvSpPr/>
          <p:nvPr/>
        </p:nvSpPr>
        <p:spPr>
          <a:xfrm rot="10800000">
            <a:off x="1976718" y="1129551"/>
            <a:ext cx="3227293" cy="17481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Create Max-heap</a:t>
            </a:r>
          </a:p>
        </p:txBody>
      </p:sp>
      <p:sp>
        <p:nvSpPr>
          <p:cNvPr id="36" name="Freeform 17"/>
          <p:cNvSpPr/>
          <p:nvPr/>
        </p:nvSpPr>
        <p:spPr bwMode="auto">
          <a:xfrm>
            <a:off x="7732054" y="306714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/>
          <p:nvPr/>
        </p:nvSpPr>
        <p:spPr bwMode="auto">
          <a:xfrm>
            <a:off x="8100912" y="269188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8"/>
            <a:ext cx="1385397" cy="186437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692858" y="2512756"/>
            <a:ext cx="565418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318644" y="4427227"/>
            <a:ext cx="54864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3820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4220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11479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34009" y="1429868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52452" y="3457544"/>
            <a:ext cx="483173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45861" y="2536439"/>
            <a:ext cx="482989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5604" y="912590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3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5302" y="912590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4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Shape 1">
            <a:extLst>
              <a:ext uri="{FF2B5EF4-FFF2-40B4-BE49-F238E27FC236}">
                <a16:creationId xmlns:a16="http://schemas.microsoft.com/office/drawing/2014/main" id="{0C754D08-7F10-BF22-4813-4AB28A94BB6A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  <p:cond evt="onBegin" delay="0">
                          <p:tn val="42"/>
                        </p:cond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  <p:cond evt="onBegin" delay="0">
                          <p:tn val="55"/>
                        </p:cond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  <p:cond evt="onBegin" delay="0">
                          <p:tn val="64"/>
                        </p:cond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  <p:cond evt="onBegin" delay="0">
                          <p:tn val="73"/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  <p:cond evt="onBegin" delay="0">
                          <p:tn val="84"/>
                        </p:cond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  <p:cond evt="onBegin" delay="0">
                          <p:tn val="97"/>
                        </p:cond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  <p:cond evt="onBegin" delay="0">
                          <p:tn val="126"/>
                        </p:cond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  <p:cond evt="onBegin" delay="0">
                          <p:tn val="131"/>
                        </p:cond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  <p:cond evt="onBegin" delay="0">
                          <p:tn val="142"/>
                        </p:cond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  <p:cond evt="onBegin" delay="0">
                          <p:tn val="151"/>
                        </p:cond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5" grpId="1" animBg="1"/>
      <p:bldP spid="19" grpId="0" animBg="1"/>
      <p:bldP spid="21" grpId="0" animBg="1"/>
      <p:bldP spid="23" grpId="0" animBg="1"/>
      <p:bldP spid="25" grpId="0" animBg="1"/>
      <p:bldP spid="27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607415" y="2398059"/>
            <a:ext cx="671462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  <p:cxnSp>
        <p:nvCxnSpPr>
          <p:cNvPr id="7" name="Straight Connector 6"/>
          <p:cNvCxnSpPr>
            <a:cxnSpLocks/>
            <a:stCxn id="6" idx="3"/>
            <a:endCxn id="8" idx="0"/>
          </p:cNvCxnSpPr>
          <p:nvPr/>
        </p:nvCxnSpPr>
        <p:spPr>
          <a:xfrm flipH="1">
            <a:off x="2373156" y="2944401"/>
            <a:ext cx="332592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41864" y="3356392"/>
            <a:ext cx="662584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9" name="Straight Connector 8"/>
          <p:cNvCxnSpPr>
            <a:cxnSpLocks/>
            <a:stCxn id="6" idx="5"/>
            <a:endCxn id="10" idx="1"/>
          </p:cNvCxnSpPr>
          <p:nvPr/>
        </p:nvCxnSpPr>
        <p:spPr>
          <a:xfrm>
            <a:off x="3180544" y="2944401"/>
            <a:ext cx="435857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19508" y="3277586"/>
            <a:ext cx="661626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cxnSp>
        <p:nvCxnSpPr>
          <p:cNvPr id="11" name="Straight Connector 10"/>
          <p:cNvCxnSpPr>
            <a:cxnSpLocks/>
            <a:stCxn id="8" idx="3"/>
            <a:endCxn id="12" idx="0"/>
          </p:cNvCxnSpPr>
          <p:nvPr/>
        </p:nvCxnSpPr>
        <p:spPr>
          <a:xfrm flipH="1">
            <a:off x="1977524" y="3902734"/>
            <a:ext cx="16137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13" name="Straight Connector 12"/>
          <p:cNvCxnSpPr>
            <a:cxnSpLocks/>
            <a:stCxn id="8" idx="5"/>
            <a:endCxn id="14" idx="0"/>
          </p:cNvCxnSpPr>
          <p:nvPr/>
        </p:nvCxnSpPr>
        <p:spPr>
          <a:xfrm>
            <a:off x="2607415" y="3902734"/>
            <a:ext cx="262148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49523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 flipH="1"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20" name="Straight Connector 19"/>
          <p:cNvCxnSpPr>
            <a:cxnSpLocks/>
            <a:stCxn id="19" idx="3"/>
            <a:endCxn id="21" idx="0"/>
          </p:cNvCxnSpPr>
          <p:nvPr/>
        </p:nvCxnSpPr>
        <p:spPr>
          <a:xfrm flipH="1">
            <a:off x="7090988" y="2972485"/>
            <a:ext cx="361449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57625" y="3384476"/>
            <a:ext cx="666725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22" name="Straight Connector 21"/>
          <p:cNvCxnSpPr>
            <a:cxnSpLocks/>
            <a:stCxn id="19" idx="5"/>
            <a:endCxn id="23" idx="1"/>
          </p:cNvCxnSpPr>
          <p:nvPr/>
        </p:nvCxnSpPr>
        <p:spPr>
          <a:xfrm>
            <a:off x="7905041" y="2972485"/>
            <a:ext cx="399586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02299" y="3305670"/>
            <a:ext cx="698737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cxnSp>
        <p:nvCxnSpPr>
          <p:cNvPr id="24" name="Straight Connector 23"/>
          <p:cNvCxnSpPr>
            <a:cxnSpLocks/>
            <a:stCxn id="21" idx="3"/>
            <a:endCxn id="25" idx="0"/>
          </p:cNvCxnSpPr>
          <p:nvPr/>
        </p:nvCxnSpPr>
        <p:spPr>
          <a:xfrm flipH="1">
            <a:off x="6697426" y="3930818"/>
            <a:ext cx="157839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77386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353813" y="2600912"/>
            <a:ext cx="2103120" cy="2006947"/>
            <a:chOff x="3353813" y="2600912"/>
            <a:chExt cx="2103120" cy="200694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446054" y="2600913"/>
              <a:ext cx="0" cy="2006946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353813" y="4607859"/>
              <a:ext cx="21031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222461" y="2903421"/>
            <a:ext cx="1162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&amp; remove the last element</a:t>
            </a:r>
          </a:p>
        </p:txBody>
      </p:sp>
      <p:sp>
        <p:nvSpPr>
          <p:cNvPr id="34" name="Freeform 33"/>
          <p:cNvSpPr/>
          <p:nvPr/>
        </p:nvSpPr>
        <p:spPr>
          <a:xfrm rot="10800000">
            <a:off x="1976717" y="1194865"/>
            <a:ext cx="2608345" cy="137546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Create Max-heap</a:t>
            </a:r>
          </a:p>
        </p:txBody>
      </p:sp>
      <p:sp>
        <p:nvSpPr>
          <p:cNvPr id="36" name="Freeform 17"/>
          <p:cNvSpPr/>
          <p:nvPr/>
        </p:nvSpPr>
        <p:spPr bwMode="auto">
          <a:xfrm>
            <a:off x="7732054" y="306714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/>
          <p:nvPr/>
        </p:nvSpPr>
        <p:spPr bwMode="auto">
          <a:xfrm>
            <a:off x="8100912" y="269188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8"/>
            <a:ext cx="1385397" cy="186437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686018" y="254429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19979" y="4408463"/>
            <a:ext cx="499168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8492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93821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1320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40295" y="1442930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18496" y="2544291"/>
            <a:ext cx="486218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52452" y="34575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6897" y="796458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5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51083" y="796458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6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Shape 1">
            <a:extLst>
              <a:ext uri="{FF2B5EF4-FFF2-40B4-BE49-F238E27FC236}">
                <a16:creationId xmlns:a16="http://schemas.microsoft.com/office/drawing/2014/main" id="{E386C2CF-86A1-02B6-57DA-C3499C86647F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  <p:cond evt="onBegin" delay="0">
                          <p:tn val="47"/>
                        </p:cond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  <p:cond evt="onBegin" delay="0">
                          <p:tn val="56"/>
                        </p:cond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  <p:cond evt="onBegin" delay="0">
                          <p:tn val="65"/>
                        </p:cond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  <p:cond evt="onBegin" delay="0">
                          <p:tn val="76"/>
                        </p:cond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  <p:cond evt="onBegin" delay="0">
                          <p:tn val="89"/>
                        </p:cond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  <p:cond evt="onBegin" delay="0">
                          <p:tn val="112"/>
                        </p:cond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  <p:cond evt="onBegin" delay="0">
                          <p:tn val="117"/>
                        </p:cond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  <p:cond evt="onBegin" delay="0">
                          <p:tn val="128"/>
                        </p:cond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  <p:cond evt="onBegin" delay="0">
                          <p:tn val="137"/>
                        </p:cond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4" grpId="1" animBg="1"/>
      <p:bldP spid="19" grpId="0" animBg="1"/>
      <p:bldP spid="21" grpId="0" animBg="1"/>
      <p:bldP spid="23" grpId="0" animBg="1"/>
      <p:bldP spid="25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638796" y="2398059"/>
            <a:ext cx="668163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  <p:cxnSp>
        <p:nvCxnSpPr>
          <p:cNvPr id="7" name="Straight Connector 6"/>
          <p:cNvCxnSpPr>
            <a:cxnSpLocks/>
            <a:stCxn id="6" idx="3"/>
            <a:endCxn id="8" idx="0"/>
          </p:cNvCxnSpPr>
          <p:nvPr/>
        </p:nvCxnSpPr>
        <p:spPr>
          <a:xfrm flipH="1">
            <a:off x="2370367" y="2944401"/>
            <a:ext cx="366279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36285" y="3356392"/>
            <a:ext cx="668163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9" name="Straight Connector 8"/>
          <p:cNvCxnSpPr>
            <a:cxnSpLocks/>
            <a:stCxn id="6" idx="5"/>
            <a:endCxn id="10" idx="1"/>
          </p:cNvCxnSpPr>
          <p:nvPr/>
        </p:nvCxnSpPr>
        <p:spPr>
          <a:xfrm>
            <a:off x="3209109" y="2944401"/>
            <a:ext cx="42568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11" name="Straight Connector 10"/>
          <p:cNvCxnSpPr>
            <a:cxnSpLocks/>
            <a:stCxn id="8" idx="3"/>
            <a:endCxn id="12" idx="0"/>
          </p:cNvCxnSpPr>
          <p:nvPr/>
        </p:nvCxnSpPr>
        <p:spPr>
          <a:xfrm flipH="1">
            <a:off x="1977524" y="3902734"/>
            <a:ext cx="156611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 flipH="1"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20" name="Straight Connector 19"/>
          <p:cNvCxnSpPr>
            <a:cxnSpLocks/>
            <a:stCxn id="19" idx="3"/>
            <a:endCxn id="21" idx="0"/>
          </p:cNvCxnSpPr>
          <p:nvPr/>
        </p:nvCxnSpPr>
        <p:spPr>
          <a:xfrm flipH="1">
            <a:off x="7094567" y="2972485"/>
            <a:ext cx="357870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64784" y="3384476"/>
            <a:ext cx="659566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439410" y="2600912"/>
            <a:ext cx="3017520" cy="2006947"/>
            <a:chOff x="2439410" y="2600912"/>
            <a:chExt cx="3017520" cy="200694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446054" y="2600913"/>
              <a:ext cx="0" cy="2006946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439410" y="4607859"/>
              <a:ext cx="30175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240345" y="2903421"/>
            <a:ext cx="1144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&amp; remove the last element</a:t>
            </a:r>
          </a:p>
        </p:txBody>
      </p:sp>
      <p:sp>
        <p:nvSpPr>
          <p:cNvPr id="34" name="Freeform 33"/>
          <p:cNvSpPr/>
          <p:nvPr/>
        </p:nvSpPr>
        <p:spPr>
          <a:xfrm rot="10800000">
            <a:off x="1976717" y="1149532"/>
            <a:ext cx="1942140" cy="222069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Create Max-heap</a:t>
            </a: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7"/>
            <a:ext cx="755308" cy="2144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704032" y="4427227"/>
            <a:ext cx="525366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1909" y="254121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31476" y="1443317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80758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18258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61026" y="1442931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39487" y="2550446"/>
            <a:ext cx="468772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72424" y="3530708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7" name="Freeform 11"/>
          <p:cNvSpPr/>
          <p:nvPr/>
        </p:nvSpPr>
        <p:spPr bwMode="auto">
          <a:xfrm>
            <a:off x="6931865" y="2818200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12"/>
          <p:cNvSpPr/>
          <p:nvPr/>
        </p:nvSpPr>
        <p:spPr bwMode="auto">
          <a:xfrm>
            <a:off x="7391783" y="3085371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6897" y="796458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7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1083" y="796458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8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Shape 1">
            <a:extLst>
              <a:ext uri="{FF2B5EF4-FFF2-40B4-BE49-F238E27FC236}">
                <a16:creationId xmlns:a16="http://schemas.microsoft.com/office/drawing/2014/main" id="{E92472F4-533B-B8A2-B26A-496EDFBE47A6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  <p:cond evt="onBegin" delay="0">
                          <p:tn val="49"/>
                        </p:cond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  <p:cond evt="onBegin" delay="0">
                          <p:tn val="69"/>
                        </p:cond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  <p:cond evt="onBegin" delay="0">
                          <p:tn val="99"/>
                        </p:cond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  <p:cond evt="onBegin" delay="0">
                          <p:tn val="104"/>
                        </p:cond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  <p:cond evt="onBegin" delay="0">
                          <p:tn val="115"/>
                        </p:cond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  <p:cond evt="onBegin" delay="0">
                          <p:tn val="124"/>
                        </p:cond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2" grpId="1" animBg="1"/>
      <p:bldP spid="19" grpId="0" animBg="1"/>
      <p:bldP spid="21" grpId="0" animBg="1"/>
      <p:bldP spid="23" grpId="0" animBg="1"/>
      <p:bldP spid="33" grpId="0"/>
      <p:bldP spid="34" grpId="0" animBg="1"/>
      <p:bldP spid="35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3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638797" y="2398059"/>
            <a:ext cx="723236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  <p:cxnSp>
        <p:nvCxnSpPr>
          <p:cNvPr id="5" name="Straight Connector 4"/>
          <p:cNvCxnSpPr>
            <a:cxnSpLocks/>
            <a:stCxn id="4" idx="3"/>
            <a:endCxn id="6" idx="0"/>
          </p:cNvCxnSpPr>
          <p:nvPr/>
        </p:nvCxnSpPr>
        <p:spPr>
          <a:xfrm flipH="1">
            <a:off x="2384408" y="2944401"/>
            <a:ext cx="360304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cxnSp>
        <p:nvCxnSpPr>
          <p:cNvPr id="7" name="Straight Connector 6"/>
          <p:cNvCxnSpPr>
            <a:cxnSpLocks/>
            <a:stCxn id="4" idx="5"/>
            <a:endCxn id="8" idx="1"/>
          </p:cNvCxnSpPr>
          <p:nvPr/>
        </p:nvCxnSpPr>
        <p:spPr>
          <a:xfrm>
            <a:off x="3256118" y="2944401"/>
            <a:ext cx="378674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630328" y="2600912"/>
            <a:ext cx="1826602" cy="1097281"/>
            <a:chOff x="3630328" y="2600912"/>
            <a:chExt cx="1826602" cy="1097281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446054" y="2600913"/>
              <a:ext cx="0" cy="1097280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268210" y="3693459"/>
              <a:ext cx="11887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4146999" y="2673464"/>
            <a:ext cx="134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&amp; remove the last element</a:t>
            </a:r>
          </a:p>
        </p:txBody>
      </p:sp>
      <p:sp>
        <p:nvSpPr>
          <p:cNvPr id="20" name="Freeform 19"/>
          <p:cNvSpPr/>
          <p:nvPr/>
        </p:nvSpPr>
        <p:spPr>
          <a:xfrm rot="10800000">
            <a:off x="1976717" y="1149531"/>
            <a:ext cx="1210620" cy="23513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837606" y="2417747"/>
            <a:ext cx="300207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Already a Max-heap</a:t>
            </a:r>
          </a:p>
        </p:txBody>
      </p:sp>
      <p:sp>
        <p:nvSpPr>
          <p:cNvPr id="22" name="Freeform 21"/>
          <p:cNvSpPr/>
          <p:nvPr/>
        </p:nvSpPr>
        <p:spPr>
          <a:xfrm rot="10800000">
            <a:off x="7408978" y="1117927"/>
            <a:ext cx="755308" cy="2144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22089" y="3397571"/>
            <a:ext cx="467605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52201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2207" y="143025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19947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4464" y="1430254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34008" y="1442931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75710" y="350446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63201" y="2546128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1" name="Freeform 11"/>
          <p:cNvSpPr/>
          <p:nvPr/>
        </p:nvSpPr>
        <p:spPr bwMode="auto">
          <a:xfrm>
            <a:off x="6931865" y="2818200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"/>
          <p:cNvSpPr/>
          <p:nvPr/>
        </p:nvSpPr>
        <p:spPr bwMode="auto">
          <a:xfrm>
            <a:off x="7391783" y="3085371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257212" y="2899067"/>
            <a:ext cx="253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Swap &amp; remove the last element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524224" y="4556160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6087291" y="4219303"/>
            <a:ext cx="5760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124424" y="531146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67258" y="5311342"/>
            <a:ext cx="153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the last element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524224" y="4551806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7164614" y="5734590"/>
            <a:ext cx="4234924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90E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entire array is sorted now.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6897" y="796458"/>
            <a:ext cx="90409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9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51083" y="796458"/>
            <a:ext cx="10563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>
                <a:latin typeface="Cambria" panose="02040503050406030204" pitchFamily="18" charset="0"/>
                <a:ea typeface="Cambria" panose="02040503050406030204" pitchFamily="18" charset="0"/>
              </a:rPr>
              <a:t>Step 10</a:t>
            </a:r>
            <a:endParaRPr lang="en-US" sz="20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94477" y="4279887"/>
            <a:ext cx="105637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>
                <a:latin typeface="Cambria" panose="02040503050406030204" pitchFamily="18" charset="0"/>
                <a:ea typeface="Cambria" panose="02040503050406030204" pitchFamily="18" charset="0"/>
              </a:rPr>
              <a:t>Step 11</a:t>
            </a:r>
            <a:endParaRPr lang="en-US" sz="20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Shape 1">
            <a:extLst>
              <a:ext uri="{FF2B5EF4-FFF2-40B4-BE49-F238E27FC236}">
                <a16:creationId xmlns:a16="http://schemas.microsoft.com/office/drawing/2014/main" id="{576A195E-AB20-3C1B-381A-230085FD234D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example 2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  <p:cond evt="onBegin" delay="0">
                          <p:tn val="63"/>
                        </p:cond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  <p:cond evt="onBegin" delay="0">
                          <p:tn val="76"/>
                        </p:cond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  <p:cond evt="onBegin" delay="0">
                          <p:tn val="87"/>
                        </p:cond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  <p:cond evt="onBegin" delay="0">
                          <p:tn val="92"/>
                        </p:cond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  <p:cond evt="onBegin" delay="0">
                          <p:tn val="107"/>
                        </p:cond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  <p:cond evt="onBegin" delay="0">
                          <p:tn val="116"/>
                        </p:cond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  <p:cond evt="onBegin" delay="0">
                          <p:tn val="125"/>
                        </p:cond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  <p:cond evt="onBegin" delay="0">
                          <p:tn val="157"/>
                        </p:cond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  <p:cond evt="onBegin" delay="0">
                          <p:tn val="162"/>
                        </p:cond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  <p:cond evt="onBegin" delay="0">
                          <p:tn val="174"/>
                        </p:cond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8" grpId="1" animBg="1"/>
      <p:bldP spid="11" grpId="0" animBg="1"/>
      <p:bldP spid="13" grpId="0" animBg="1"/>
      <p:bldP spid="13" grpId="1" animBg="1"/>
      <p:bldP spid="19" grpId="0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/>
      <p:bldP spid="36" grpId="0" animBg="1"/>
      <p:bldP spid="36" grpId="1" animBg="1"/>
      <p:bldP spid="37" grpId="0"/>
      <p:bldP spid="37" grpId="1"/>
      <p:bldP spid="39" grpId="0" animBg="1"/>
      <p:bldP spid="41" grpId="0" animBg="1"/>
      <p:bldP spid="4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1760" y="1056443"/>
            <a:ext cx="11616715" cy="539833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using Heap Sort Method.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34, 18, 65, 32, 51, 21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20, 50, 30, 75, 90, 65, 25, 10, 40</a:t>
            </a:r>
          </a:p>
          <a:p>
            <a:pPr marL="1001712" lvl="1" indent="-457200">
              <a:buFont typeface="+mj-lt"/>
              <a:buAutoNum type="arabicPeriod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Descending order using Hear Sort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65, 77, 5, 23, 32, 45, 99, 83, 69, 81 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D6ABF05E-FDF2-E0D5-1DB7-0F51590B870A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exercises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575" y="1056443"/>
            <a:ext cx="11679900" cy="53983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Suppose, you are given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jar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containing some business cards.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You are asked to determine whether the name “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Bill Gates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" is in the jar. 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To do this, you decide to simply go through all the cards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by one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long this takes?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Can be determined by how many cards are in the jar, i.e.,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Size of Input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 search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is a method for finding a particular value from the given list.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algorithm checks each element,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at a time and in sequence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until the desired element is found.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Linear search is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simplest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search algorithm.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is a special case of </a:t>
            </a:r>
            <a:r>
              <a:rPr lang="en-US" sz="2000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brute-force search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432" y="975713"/>
            <a:ext cx="2164268" cy="1902117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A93B0217-ABA3-44D8-7199-4DE47A66BA62}"/>
              </a:ext>
            </a:extLst>
          </p:cNvPr>
          <p:cNvSpPr txBox="1"/>
          <p:nvPr/>
        </p:nvSpPr>
        <p:spPr>
          <a:xfrm>
            <a:off x="311760" y="73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b="0" strike="noStrike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Linear search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s (277×1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60" y="1120897"/>
            <a:ext cx="5103873" cy="33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DB1B69F4-390A-E9D0-EAC5-0A3B3599731D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Binary tree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32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solidFill>
                <a:srgbClr val="424242"/>
              </a:solidFill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b="1" dirty="0">
                  <a:solidFill>
                    <a:srgbClr val="FBD9EB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Algorithm: </a:t>
                </a:r>
                <a:r>
                  <a:rPr lang="en-IN" sz="2400" b="1" dirty="0" err="1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Heap_Sort</a:t>
                </a:r>
                <a:r>
                  <a:rPr lang="en-IN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for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 length[A]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downto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		do exchange A[1]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 A[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		heap-size[A]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 heap-size[A] 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		</a:t>
                </a:r>
                <a:r>
                  <a:rPr lang="en-US" sz="2400" b="1" dirty="0">
                    <a:solidFill>
                      <a:srgbClr val="ED524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nsolas" pitchFamily="49" charset="0"/>
                  </a:rPr>
                  <a:t>MAX-HEAPIFY(A, 1, n)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1533"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4271" y="2471057"/>
            <a:ext cx="3108960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D7880732-22BA-F1AF-CBAF-846ED558D698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989" y="907868"/>
            <a:ext cx="4953000" cy="167738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Algorithm: </a:t>
            </a:r>
            <a:r>
              <a:rPr lang="en-US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BUILD-MAX-HEAP(A)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for </a:t>
            </a:r>
            <a:r>
              <a:rPr lang="en-US" sz="2200" b="1" dirty="0" err="1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← ⌊length[A]/2⌋ </a:t>
            </a:r>
            <a:r>
              <a:rPr lang="en-US" sz="2200" b="1" dirty="0" err="1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downto</a:t>
            </a:r>
            <a:r>
              <a:rPr lang="en-US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 1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do </a:t>
            </a:r>
            <a:r>
              <a:rPr lang="en-US" sz="2200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MAX-HEAPIFY(A, </a:t>
            </a:r>
            <a:r>
              <a:rPr lang="en-US" sz="2200" b="1" dirty="0" err="1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i</a:t>
            </a:r>
            <a:r>
              <a:rPr lang="en-US" sz="2200" b="1" dirty="0">
                <a:solidFill>
                  <a:srgbClr val="ED524F"/>
                </a:solidFill>
                <a:latin typeface="Cambria" panose="02040503050406030204" pitchFamily="18" charset="0"/>
                <a:ea typeface="Cambria" panose="02040503050406030204" pitchFamily="18" charset="0"/>
                <a:cs typeface="Consolas" pitchFamily="49" charset="0"/>
              </a:rPr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3657600"/>
            <a:ext cx="1143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03358" y="907868"/>
          <a:ext cx="32918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42695" y="2882554"/>
            <a:ext cx="245694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heap-size[A] = 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0112" y="1347129"/>
            <a:ext cx="4645641" cy="386368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303" y="4243452"/>
            <a:ext cx="700392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3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6297918" y="1558608"/>
            <a:ext cx="2052062" cy="1884429"/>
            <a:chOff x="6297918" y="1558608"/>
            <a:chExt cx="2052062" cy="1884429"/>
          </a:xfrm>
        </p:grpSpPr>
        <p:cxnSp>
          <p:nvCxnSpPr>
            <p:cNvPr id="18" name="Straight Connector 17"/>
            <p:cNvCxnSpPr>
              <a:stCxn id="23" idx="4"/>
              <a:endCxn id="28" idx="0"/>
            </p:cNvCxnSpPr>
            <p:nvPr/>
          </p:nvCxnSpPr>
          <p:spPr>
            <a:xfrm flipH="1">
              <a:off x="8050091" y="2734026"/>
              <a:ext cx="43251" cy="1820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208752" y="1558608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cxnSp>
          <p:nvCxnSpPr>
            <p:cNvPr id="20" name="Straight Connector 19"/>
            <p:cNvCxnSpPr>
              <a:stCxn id="19" idx="3"/>
              <a:endCxn id="21" idx="0"/>
            </p:cNvCxnSpPr>
            <p:nvPr/>
          </p:nvCxnSpPr>
          <p:spPr>
            <a:xfrm flipH="1">
              <a:off x="6938988" y="2008373"/>
              <a:ext cx="344932" cy="2276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6682350" y="2235981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  <p:cxnSp>
          <p:nvCxnSpPr>
            <p:cNvPr id="22" name="Straight Connector 21"/>
            <p:cNvCxnSpPr>
              <a:stCxn id="19" idx="5"/>
              <a:endCxn id="23" idx="0"/>
            </p:cNvCxnSpPr>
            <p:nvPr/>
          </p:nvCxnSpPr>
          <p:spPr>
            <a:xfrm>
              <a:off x="7646859" y="2008374"/>
              <a:ext cx="446483" cy="1987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836705" y="2207093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cxnSp>
          <p:nvCxnSpPr>
            <p:cNvPr id="24" name="Straight Connector 23"/>
            <p:cNvCxnSpPr>
              <a:stCxn id="21" idx="3"/>
              <a:endCxn id="25" idx="0"/>
            </p:cNvCxnSpPr>
            <p:nvPr/>
          </p:nvCxnSpPr>
          <p:spPr>
            <a:xfrm flipH="1">
              <a:off x="6554556" y="2685747"/>
              <a:ext cx="202962" cy="2303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6297918" y="2916105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cxnSp>
          <p:nvCxnSpPr>
            <p:cNvPr id="26" name="Straight Connector 25"/>
            <p:cNvCxnSpPr>
              <a:stCxn id="21" idx="5"/>
              <a:endCxn id="27" idx="0"/>
            </p:cNvCxnSpPr>
            <p:nvPr/>
          </p:nvCxnSpPr>
          <p:spPr>
            <a:xfrm>
              <a:off x="7120458" y="2685749"/>
              <a:ext cx="236095" cy="21376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7099916" y="2899510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793452" y="2916102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165668" y="1495697"/>
            <a:ext cx="1840785" cy="1588951"/>
            <a:chOff x="6165668" y="1495697"/>
            <a:chExt cx="1840785" cy="1588951"/>
          </a:xfrm>
        </p:grpSpPr>
        <p:sp>
          <p:nvSpPr>
            <p:cNvPr id="12" name="TextBox 11"/>
            <p:cNvSpPr txBox="1"/>
            <p:nvPr/>
          </p:nvSpPr>
          <p:spPr>
            <a:xfrm>
              <a:off x="7004124" y="1495697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55009" y="2052080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2074" y="2059193"/>
              <a:ext cx="253623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5668" y="2721681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59934" y="2747558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29847" y="2688659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6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30202" y="4192871"/>
            <a:ext cx="2594235" cy="2191536"/>
            <a:chOff x="5838477" y="1752600"/>
            <a:chExt cx="2594235" cy="2191536"/>
          </a:xfrm>
        </p:grpSpPr>
        <p:grpSp>
          <p:nvGrpSpPr>
            <p:cNvPr id="30" name="Group 29"/>
            <p:cNvGrpSpPr/>
            <p:nvPr/>
          </p:nvGrpSpPr>
          <p:grpSpPr>
            <a:xfrm>
              <a:off x="5995546" y="1821529"/>
              <a:ext cx="2437166" cy="2122607"/>
              <a:chOff x="5522950" y="3505200"/>
              <a:chExt cx="2437166" cy="2122607"/>
            </a:xfrm>
          </p:grpSpPr>
          <p:cxnSp>
            <p:nvCxnSpPr>
              <p:cNvPr id="37" name="Straight Connector 36"/>
              <p:cNvCxnSpPr>
                <a:stCxn id="42" idx="4"/>
                <a:endCxn id="47" idx="0"/>
              </p:cNvCxnSpPr>
              <p:nvPr/>
            </p:nvCxnSpPr>
            <p:spPr>
              <a:xfrm flipH="1">
                <a:off x="7535815" y="4793045"/>
                <a:ext cx="119501" cy="2574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</a:p>
            </p:txBody>
          </p:sp>
          <p:cxnSp>
            <p:nvCxnSpPr>
              <p:cNvPr id="39" name="Straight Connector 38"/>
              <p:cNvCxnSpPr>
                <a:stCxn id="38" idx="3"/>
                <a:endCxn id="4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41" name="Straight Connector 40"/>
              <p:cNvCxnSpPr>
                <a:stCxn id="38" idx="5"/>
                <a:endCxn id="4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</a:p>
            </p:txBody>
          </p:sp>
          <p:cxnSp>
            <p:nvCxnSpPr>
              <p:cNvPr id="43" name="Straight Connector 42"/>
              <p:cNvCxnSpPr>
                <a:stCxn id="40" idx="3"/>
                <a:endCxn id="4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45" name="Straight Connector 44"/>
              <p:cNvCxnSpPr>
                <a:stCxn id="40" idx="5"/>
                <a:endCxn id="46" idx="0"/>
              </p:cNvCxnSpPr>
              <p:nvPr/>
            </p:nvCxnSpPr>
            <p:spPr>
              <a:xfrm>
                <a:off x="6499853" y="4740148"/>
                <a:ext cx="280402" cy="28645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6475455" y="5026607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231015" y="5050474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67013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6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4193180" y="3819912"/>
            <a:ext cx="3489" cy="2651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8194283" y="3819912"/>
            <a:ext cx="0" cy="2651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750991" y="4273059"/>
            <a:ext cx="2594235" cy="2146433"/>
            <a:chOff x="5838477" y="1752600"/>
            <a:chExt cx="2594235" cy="2146433"/>
          </a:xfrm>
        </p:grpSpPr>
        <p:grpSp>
          <p:nvGrpSpPr>
            <p:cNvPr id="51" name="Group 50"/>
            <p:cNvGrpSpPr/>
            <p:nvPr/>
          </p:nvGrpSpPr>
          <p:grpSpPr>
            <a:xfrm>
              <a:off x="5995546" y="1821529"/>
              <a:ext cx="2437166" cy="2077504"/>
              <a:chOff x="5522950" y="3505200"/>
              <a:chExt cx="2437166" cy="2077504"/>
            </a:xfrm>
          </p:grpSpPr>
          <p:cxnSp>
            <p:nvCxnSpPr>
              <p:cNvPr id="58" name="Straight Connector 57"/>
              <p:cNvCxnSpPr>
                <a:stCxn id="63" idx="4"/>
                <a:endCxn id="68" idx="0"/>
              </p:cNvCxnSpPr>
              <p:nvPr/>
            </p:nvCxnSpPr>
            <p:spPr>
              <a:xfrm flipH="1">
                <a:off x="7508124" y="4793045"/>
                <a:ext cx="147192" cy="21232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</a:p>
            </p:txBody>
          </p:sp>
          <p:cxnSp>
            <p:nvCxnSpPr>
              <p:cNvPr id="60" name="Straight Connector 59"/>
              <p:cNvCxnSpPr>
                <a:stCxn id="59" idx="3"/>
                <a:endCxn id="61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62" name="Straight Connector 61"/>
              <p:cNvCxnSpPr>
                <a:stCxn id="59" idx="5"/>
                <a:endCxn id="63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</a:p>
            </p:txBody>
          </p:sp>
          <p:cxnSp>
            <p:nvCxnSpPr>
              <p:cNvPr id="64" name="Straight Connector 63"/>
              <p:cNvCxnSpPr>
                <a:stCxn id="61" idx="3"/>
                <a:endCxn id="65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66" name="Straight Connector 65"/>
              <p:cNvCxnSpPr>
                <a:stCxn id="61" idx="5"/>
                <a:endCxn id="67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203324" y="5005371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96200" y="305966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6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69114" y="4261800"/>
            <a:ext cx="2594235" cy="2133600"/>
            <a:chOff x="5838477" y="1752600"/>
            <a:chExt cx="2594235" cy="2133600"/>
          </a:xfrm>
        </p:grpSpPr>
        <p:grpSp>
          <p:nvGrpSpPr>
            <p:cNvPr id="70" name="Group 69"/>
            <p:cNvGrpSpPr/>
            <p:nvPr/>
          </p:nvGrpSpPr>
          <p:grpSpPr>
            <a:xfrm>
              <a:off x="5995546" y="1821529"/>
              <a:ext cx="2437166" cy="2064671"/>
              <a:chOff x="5522950" y="3505200"/>
              <a:chExt cx="2437166" cy="2064671"/>
            </a:xfrm>
          </p:grpSpPr>
          <p:cxnSp>
            <p:nvCxnSpPr>
              <p:cNvPr id="77" name="Straight Connector 76"/>
              <p:cNvCxnSpPr>
                <a:stCxn id="82" idx="4"/>
                <a:endCxn id="87" idx="0"/>
              </p:cNvCxnSpPr>
              <p:nvPr/>
            </p:nvCxnSpPr>
            <p:spPr>
              <a:xfrm flipH="1">
                <a:off x="7495419" y="4793045"/>
                <a:ext cx="159897" cy="19949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</a:p>
            </p:txBody>
          </p:sp>
          <p:cxnSp>
            <p:nvCxnSpPr>
              <p:cNvPr id="79" name="Straight Connector 78"/>
              <p:cNvCxnSpPr>
                <a:stCxn id="78" idx="3"/>
                <a:endCxn id="8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cxnSp>
            <p:nvCxnSpPr>
              <p:cNvPr id="81" name="Straight Connector 80"/>
              <p:cNvCxnSpPr>
                <a:stCxn id="78" idx="5"/>
                <a:endCxn id="8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</a:p>
            </p:txBody>
          </p:sp>
          <p:cxnSp>
            <p:nvCxnSpPr>
              <p:cNvPr id="83" name="Straight Connector 82"/>
              <p:cNvCxnSpPr>
                <a:stCxn id="80" idx="3"/>
                <a:endCxn id="8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85" name="Straight Connector 84"/>
              <p:cNvCxnSpPr>
                <a:stCxn id="80" idx="5"/>
                <a:endCxn id="86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190619" y="4992537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96200" y="3046605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6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529088" y="4243452"/>
            <a:ext cx="683772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A71160"/>
                </a:solidFill>
              </a:defRPr>
            </a:lvl1pPr>
          </a:lstStyle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= 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98368" y="4243452"/>
            <a:ext cx="70124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A71160"/>
                </a:solidFill>
              </a:defRPr>
            </a:lvl1pPr>
          </a:lstStyle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= 1</a:t>
            </a:r>
          </a:p>
        </p:txBody>
      </p:sp>
      <p:sp>
        <p:nvSpPr>
          <p:cNvPr id="90" name="Freeform 11"/>
          <p:cNvSpPr/>
          <p:nvPr/>
        </p:nvSpPr>
        <p:spPr bwMode="auto">
          <a:xfrm>
            <a:off x="2729955" y="5356265"/>
            <a:ext cx="203504" cy="449263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2"/>
          <p:cNvSpPr/>
          <p:nvPr/>
        </p:nvSpPr>
        <p:spPr bwMode="auto">
          <a:xfrm>
            <a:off x="3367407" y="5496748"/>
            <a:ext cx="124045" cy="408703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788783" y="2187115"/>
            <a:ext cx="3215146" cy="365760"/>
          </a:xfrm>
          <a:prstGeom prst="round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17"/>
          <p:cNvSpPr/>
          <p:nvPr/>
        </p:nvSpPr>
        <p:spPr bwMode="auto">
          <a:xfrm>
            <a:off x="5587264" y="5683250"/>
            <a:ext cx="262607" cy="37025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Freeform 18"/>
          <p:cNvSpPr/>
          <p:nvPr/>
        </p:nvSpPr>
        <p:spPr bwMode="auto">
          <a:xfrm>
            <a:off x="6076024" y="5327095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9" name="Freeform 11"/>
          <p:cNvSpPr/>
          <p:nvPr/>
        </p:nvSpPr>
        <p:spPr bwMode="auto">
          <a:xfrm>
            <a:off x="9324343" y="4573018"/>
            <a:ext cx="468049" cy="368127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"/>
          <p:cNvSpPr/>
          <p:nvPr/>
        </p:nvSpPr>
        <p:spPr bwMode="auto">
          <a:xfrm>
            <a:off x="9874516" y="4932377"/>
            <a:ext cx="308720" cy="414679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3" name="Table 102"/>
          <p:cNvGraphicFramePr>
            <a:graphicFrameLocks noGrp="1"/>
          </p:cNvGraphicFramePr>
          <p:nvPr/>
        </p:nvGraphicFramePr>
        <p:xfrm>
          <a:off x="649035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/>
        </p:nvGraphicFramePr>
        <p:xfrm>
          <a:off x="4529088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433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/>
        </p:nvGraphicFramePr>
        <p:xfrm>
          <a:off x="8398368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3722915" y="2133257"/>
            <a:ext cx="1215624" cy="0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069872" y="5078365"/>
            <a:ext cx="365760" cy="36576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921826" y="5892858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482150" y="5161338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9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987246" y="5901566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49801" y="4438526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405364" y="5165692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07" name="TextShape 1">
            <a:extLst>
              <a:ext uri="{FF2B5EF4-FFF2-40B4-BE49-F238E27FC236}">
                <a16:creationId xmlns:a16="http://schemas.microsoft.com/office/drawing/2014/main" id="{2F718D18-38F0-CC24-2620-D285C9D5226E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dur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06 2.96296E-06 L -3.33333E-06 0.00023 C -0.00247 0.03217 -0.00156 0.01319 -0.00156 0.05764 L -0.00156 0.05787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dur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5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74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159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8" grpId="1" animBg="1"/>
      <p:bldP spid="8" grpId="2" animBg="1"/>
      <p:bldP spid="9" grpId="0" animBg="1"/>
      <p:bldP spid="88" grpId="0" animBg="1"/>
      <p:bldP spid="89" grpId="0" animBg="1"/>
      <p:bldP spid="90" grpId="0" animBg="1"/>
      <p:bldP spid="90" grpId="1" animBg="1"/>
      <p:bldP spid="91" grpId="0" animBg="1"/>
      <p:bldP spid="91" grpId="1" animBg="1"/>
      <p:bldP spid="94" grpId="0" animBg="1"/>
      <p:bldP spid="95" grpId="0" animBg="1"/>
      <p:bldP spid="95" grpId="1" animBg="1"/>
      <p:bldP spid="96" grpId="0" animBg="1"/>
      <p:bldP spid="96" grpId="1" animBg="1"/>
      <p:bldP spid="99" grpId="0" animBg="1"/>
      <p:bldP spid="99" grpId="1" animBg="1"/>
      <p:bldP spid="100" grpId="0" animBg="1"/>
      <p:bldP spid="100" grpId="1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solidFill>
                <a:srgbClr val="424242"/>
              </a:solidFill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b="1" dirty="0">
                  <a:solidFill>
                    <a:srgbClr val="FBD9E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Algorithm: </a:t>
                </a:r>
                <a:r>
                  <a:rPr lang="en-IN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Heap_Sort</a:t>
                </a:r>
                <a:r>
                  <a:rPr lang="en-IN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for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length[A]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downto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do exchange A[1]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A[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heap-size[A]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heap-size[A] 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</a:t>
                </a:r>
                <a:r>
                  <a:rPr lang="en-US" sz="2400" b="1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MAX-HEAPIFY(A, 1, n)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1533"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014612" y="2834127"/>
            <a:ext cx="46734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8" idx="4"/>
          </p:cNvCxnSpPr>
          <p:nvPr/>
        </p:nvCxnSpPr>
        <p:spPr>
          <a:xfrm flipH="1">
            <a:off x="10789920" y="3278793"/>
            <a:ext cx="168629" cy="248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</a:t>
            </a:r>
          </a:p>
        </p:txBody>
      </p:sp>
      <p:cxnSp>
        <p:nvCxnSpPr>
          <p:cNvPr id="15" name="Straight Connector 14"/>
          <p:cNvCxnSpPr>
            <a:stCxn id="14" idx="3"/>
            <a:endCxn id="16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</a:t>
            </a:r>
          </a:p>
        </p:txBody>
      </p:sp>
      <p:cxnSp>
        <p:nvCxnSpPr>
          <p:cNvPr id="17" name="Straight Connector 16"/>
          <p:cNvCxnSpPr>
            <a:stCxn id="14" idx="5"/>
            <a:endCxn id="18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7</a:t>
            </a:r>
          </a:p>
        </p:txBody>
      </p:sp>
      <p:cxnSp>
        <p:nvCxnSpPr>
          <p:cNvPr id="19" name="Straight Connector 18"/>
          <p:cNvCxnSpPr>
            <a:stCxn id="16" idx="3"/>
            <a:endCxn id="20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21" name="Straight Connector 20"/>
          <p:cNvCxnSpPr>
            <a:stCxn id="16" idx="5"/>
            <a:endCxn id="22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0493852" y="3478285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26837" y="3216024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11595" y="3678859"/>
            <a:ext cx="5508108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394014" y="1149412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711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1916077" y="4086753"/>
            <a:ext cx="3597217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Shape 1">
            <a:extLst>
              <a:ext uri="{FF2B5EF4-FFF2-40B4-BE49-F238E27FC236}">
                <a16:creationId xmlns:a16="http://schemas.microsoft.com/office/drawing/2014/main" id="{A49CEA0E-305F-85B0-7C08-691AFDB1EB62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6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1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dur="1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dur="1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dur="1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dur="1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07 2.22222E-06 L 0.05495 0.06528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06 4.44444E-06 L -0.02318 4.44444E-06 C -0.0336 4.44444E-06 -0.04636 -0.05973 -0.04636 -0.10811 L -0.04636 -0.21598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0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093 L 0.02513 0.00093 C 0.03554 0.00093 0.04857 0.06111 0.04857 0.11019 L 0.04857 0.21945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xit" presetSubtype="1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1" presetClass="entr" presetSubtype="1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xit" presetSubtype="1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1" presetClass="entr" presetSubtype="1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4" grpId="0" animBg="1"/>
      <p:bldP spid="14" grpId="1" animBg="1"/>
      <p:bldP spid="14" grpId="2" animBg="1"/>
      <p:bldP spid="16" grpId="0" animBg="1"/>
      <p:bldP spid="18" grpId="0" animBg="1"/>
      <p:bldP spid="20" grpId="0" animBg="1"/>
      <p:bldP spid="22" grpId="0" animBg="1"/>
      <p:bldP spid="23" grpId="0" animBg="1"/>
      <p:bldP spid="23" grpId="1" animBg="1"/>
      <p:bldP spid="7" grpId="0"/>
      <p:bldP spid="8" grpId="0"/>
      <p:bldP spid="9" grpId="0"/>
      <p:bldP spid="10" grpId="0"/>
      <p:bldP spid="11" grpId="0"/>
      <p:bldP spid="12" grpId="0"/>
      <p:bldP spid="12" grpId="1"/>
      <p:bldP spid="28" grpId="0" animBg="1"/>
      <p:bldP spid="28" grpId="1" animBg="1"/>
      <p:bldP spid="3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7363"/>
                <a:ext cx="11928475" cy="5591175"/>
              </a:xfrm>
              <a:solidFill>
                <a:srgbClr val="424242"/>
              </a:solidFill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Algorithm: Max-</a:t>
                </a:r>
                <a:r>
                  <a:rPr lang="en-IN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heapify</a:t>
                </a:r>
                <a:r>
                  <a:rPr lang="en-IN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(A, </a:t>
                </a:r>
                <a:r>
                  <a:rPr lang="en-IN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IN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, n)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LEFT(</a:t>
                </a:r>
                <a:r>
                  <a:rPr lang="en-US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RIGHT(</a:t>
                </a:r>
                <a:r>
                  <a:rPr lang="en-US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if l ≤ n and A[l] &gt; A[</a:t>
                </a:r>
                <a:r>
                  <a:rPr lang="en-US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l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  else largest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endParaRPr lang="en-US" sz="2000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if r ≤ n and A[r] &gt; A[largest]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r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if largest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≠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</a:t>
                </a:r>
                <a:r>
                  <a:rPr lang="en-US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endParaRPr lang="en-US" sz="2000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  then exchange A[</a:t>
                </a:r>
                <a:r>
                  <a:rPr lang="en-US" sz="2000" dirty="0" err="1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A[largest]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r>
                  <a:rPr lang="en-US" sz="2000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MAX-HEAPIFY(A, largest, n)</a:t>
                </a:r>
                <a:endParaRPr lang="en-IN" sz="2000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7363"/>
                <a:ext cx="11928475" cy="5591175"/>
              </a:xfrm>
              <a:blipFill>
                <a:blip r:embed="rId2"/>
                <a:stretch>
                  <a:fillRect l="-1277"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Callout 17"/>
          <p:cNvSpPr/>
          <p:nvPr/>
        </p:nvSpPr>
        <p:spPr>
          <a:xfrm>
            <a:off x="2730049" y="1217480"/>
            <a:ext cx="457200" cy="376225"/>
          </a:xfrm>
          <a:prstGeom prst="wedgeEllipseCallout">
            <a:avLst>
              <a:gd name="adj1" fmla="val 319"/>
              <a:gd name="adj2" fmla="val -74467"/>
            </a:avLst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71039" y="1320499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>
                    <a:solidFill>
                      <a:srgbClr val="A71160"/>
                    </a:solidFill>
                  </a:rPr>
                  <a:t> 2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39" y="1320499"/>
                <a:ext cx="832993" cy="369332"/>
              </a:xfrm>
              <a:prstGeom prst="rect">
                <a:avLst/>
              </a:prstGeom>
              <a:blipFill>
                <a:blip r:embed="rId3"/>
                <a:stretch>
                  <a:fillRect l="-5797" t="-8065" r="-4348" b="-25806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73572" y="1821860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>
                    <a:solidFill>
                      <a:srgbClr val="A71160"/>
                    </a:solidFill>
                  </a:rPr>
                  <a:t> 3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572" y="1821860"/>
                <a:ext cx="832993" cy="369332"/>
              </a:xfrm>
              <a:prstGeom prst="rect">
                <a:avLst/>
              </a:prstGeom>
              <a:blipFill>
                <a:blip r:embed="rId4"/>
                <a:stretch>
                  <a:fillRect l="-5036" t="-8065" r="-4317" b="-25806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cxnSpLocks/>
          </p:cNvCxnSpPr>
          <p:nvPr/>
        </p:nvCxnSpPr>
        <p:spPr>
          <a:xfrm>
            <a:off x="1164966" y="2733111"/>
            <a:ext cx="1029810" cy="16624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30049" y="2423756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04032" y="2924287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>
                    <a:solidFill>
                      <a:srgbClr val="A71160"/>
                    </a:solidFill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 2 </a:t>
                </a:r>
                <a:endParaRPr lang="en-US" b="1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032" y="2924287"/>
                <a:ext cx="1588983" cy="369332"/>
              </a:xfrm>
              <a:prstGeom prst="rect">
                <a:avLst/>
              </a:prstGeom>
              <a:blipFill>
                <a:blip r:embed="rId5"/>
                <a:stretch>
                  <a:fillRect l="-2662" t="-6452" r="-9506" b="-25806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>
            <a:cxnSpLocks/>
          </p:cNvCxnSpPr>
          <p:nvPr/>
        </p:nvCxnSpPr>
        <p:spPr>
          <a:xfrm>
            <a:off x="1164966" y="4334079"/>
            <a:ext cx="186948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65025" y="3954537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94776" y="4481711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>
                    <a:solidFill>
                      <a:srgbClr val="A71160"/>
                    </a:solidFill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 3 </a:t>
                </a:r>
                <a:endParaRPr lang="en-US" b="1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776" y="4481711"/>
                <a:ext cx="1588983" cy="369332"/>
              </a:xfrm>
              <a:prstGeom prst="rect">
                <a:avLst/>
              </a:prstGeom>
              <a:blipFill>
                <a:blip r:embed="rId6"/>
                <a:stretch>
                  <a:fillRect l="-2662" t="-4762" r="-9506" b="-23810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>
            <a:cxnSpLocks/>
          </p:cNvCxnSpPr>
          <p:nvPr/>
        </p:nvCxnSpPr>
        <p:spPr>
          <a:xfrm>
            <a:off x="727969" y="5814557"/>
            <a:ext cx="2920753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73178" y="4968266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>
              <a:solidFill>
                <a:srgbClr val="A7116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</a:t>
            </a:r>
          </a:p>
        </p:txBody>
      </p:sp>
      <p:cxnSp>
        <p:nvCxnSpPr>
          <p:cNvPr id="48" name="Straight Connector 47"/>
          <p:cNvCxnSpPr>
            <a:stCxn id="47" idx="3"/>
            <a:endCxn id="49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</a:t>
            </a:r>
          </a:p>
        </p:txBody>
      </p:sp>
      <p:cxnSp>
        <p:nvCxnSpPr>
          <p:cNvPr id="50" name="Straight Connector 49"/>
          <p:cNvCxnSpPr>
            <a:stCxn id="47" idx="5"/>
            <a:endCxn id="51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stCxn id="49" idx="3"/>
            <a:endCxn id="53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54" name="Straight Connector 53"/>
          <p:cNvCxnSpPr>
            <a:stCxn id="49" idx="5"/>
            <a:endCxn id="55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711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9977717" y="204395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63638" y="2801468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Shape 1">
            <a:extLst>
              <a:ext uri="{FF2B5EF4-FFF2-40B4-BE49-F238E27FC236}">
                <a16:creationId xmlns:a16="http://schemas.microsoft.com/office/drawing/2014/main" id="{95C966B0-5373-A791-D878-BD3B439131F4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07 -1.48148E-06 L 0.06185 0.10371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xit" presetSubtype="1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1" presetClass="exit" presetSubtype="1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0" presetClass="path" presetSubtype="0" dur="2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07 2.59259E-06 L 0.0306 2.59259E-06 C 0.04427 2.59259E-06 0.06133 0.0287 0.06133 0.05231 L 0.06133 0.10486" pathEditMode="relative" rAng="0" ptsTypes="AAAA">
                                      <p:cBhvr>
                                        <p:cTn id="1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50" presetClass="path" presetSubtype="0" dur="2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69 L -0.03021 -0.00069 C -0.04375 -0.00069 -0.06042 -0.02916 -0.06042 -0.05208 L -0.06042 -0.10324" pathEditMode="relative" rAng="0" ptsTypes="AAAA">
                                      <p:cBhvr>
                                        <p:cTn id="1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47" grpId="0" animBg="1"/>
      <p:bldP spid="51" grpId="0" animBg="1"/>
      <p:bldP spid="4" grpId="0" animBg="1"/>
      <p:bldP spid="4" grpId="1" animBg="1"/>
      <p:bldP spid="4" grpId="2" animBg="1"/>
      <p:bldP spid="31" grpId="0" animBg="1"/>
      <p:bldP spid="31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solidFill>
                <a:srgbClr val="424242"/>
              </a:solidFill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b="1" dirty="0">
                  <a:solidFill>
                    <a:srgbClr val="FBD9E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Algorithm: </a:t>
                </a:r>
                <a:r>
                  <a:rPr lang="en-IN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Heap_Sort</a:t>
                </a:r>
                <a:r>
                  <a:rPr lang="en-IN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for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length[A]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downto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do exchange A[1]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A[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heap-size[A]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heap-size[A] 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</a:t>
                </a:r>
                <a:r>
                  <a:rPr lang="en-US" sz="2400" b="1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1533"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7</a:t>
            </a:r>
          </a:p>
        </p:txBody>
      </p:sp>
      <p:cxnSp>
        <p:nvCxnSpPr>
          <p:cNvPr id="48" name="Straight Connector 47"/>
          <p:cNvCxnSpPr>
            <a:stCxn id="47" idx="3"/>
            <a:endCxn id="49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</a:t>
            </a:r>
          </a:p>
        </p:txBody>
      </p:sp>
      <p:cxnSp>
        <p:nvCxnSpPr>
          <p:cNvPr id="50" name="Straight Connector 49"/>
          <p:cNvCxnSpPr>
            <a:stCxn id="47" idx="5"/>
            <a:endCxn id="51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</a:t>
            </a:r>
          </a:p>
        </p:txBody>
      </p:sp>
      <p:cxnSp>
        <p:nvCxnSpPr>
          <p:cNvPr id="52" name="Straight Connector 51"/>
          <p:cNvCxnSpPr>
            <a:stCxn id="49" idx="3"/>
            <a:endCxn id="53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54" name="Straight Connector 53"/>
          <p:cNvCxnSpPr>
            <a:stCxn id="49" idx="5"/>
            <a:endCxn id="55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711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1014612" y="2834127"/>
            <a:ext cx="46734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B7DD93C6-CAB0-3A84-1449-6AEA47F4CE45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– algorithm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0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07 2.22222E-06 L 0.05273 0.06528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solidFill>
                <a:srgbClr val="424242"/>
              </a:solidFill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sz="2400" b="1" dirty="0">
                  <a:solidFill>
                    <a:srgbClr val="FBD9E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Algorithm: </a:t>
                </a:r>
                <a:r>
                  <a:rPr lang="en-IN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Heap_Sort</a:t>
                </a:r>
                <a:r>
                  <a:rPr lang="en-IN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for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length[A] 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downto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do exchange A[1]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A[</a:t>
                </a:r>
                <a:r>
                  <a:rPr lang="en-US" sz="2400" b="1" dirty="0" err="1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i</a:t>
                </a: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heap-size[A]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 heap-size[A] 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b="1" dirty="0">
                    <a:solidFill>
                      <a:srgbClr val="FBD9E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		</a:t>
                </a:r>
                <a:r>
                  <a:rPr lang="en-US" sz="2400" b="1" dirty="0">
                    <a:solidFill>
                      <a:srgbClr val="ED524F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onsolas" pitchFamily="49" charset="0"/>
                  </a:rPr>
                  <a:t>MAX-HEAPIFY(A, 1, n)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1533"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118703" y="2436380"/>
            <a:ext cx="3108960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830971" y="1554479"/>
            <a:ext cx="5721533" cy="1188720"/>
          </a:xfrm>
          <a:prstGeom prst="wedgeRoundRectCallout">
            <a:avLst>
              <a:gd name="adj1" fmla="val -81368"/>
              <a:gd name="adj2" fmla="val 3330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for </a:t>
            </a:r>
            <a:r>
              <a:rPr lang="en-US" sz="2000" b="1" dirty="0" err="1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← ⌊length[A]/2⌋ </a:t>
            </a:r>
            <a:r>
              <a:rPr lang="en-US" sz="2000" b="1" dirty="0" err="1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downto</a:t>
            </a:r>
            <a:r>
              <a:rPr lang="en-US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	do MAX-HEAPIFY(A, </a:t>
            </a:r>
            <a:r>
              <a:rPr lang="en-US" sz="2000" b="1" dirty="0" err="1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itchFamily="49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20239" y="3291840"/>
            <a:ext cx="5617029" cy="8229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7667898" y="3004456"/>
                <a:ext cx="979714" cy="45720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>
                  <a:solidFill>
                    <a:schemeClr val="accent5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98" y="3004456"/>
                <a:ext cx="979714" cy="45720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4409757" y="2471058"/>
                <a:ext cx="1554480" cy="457200"/>
              </a:xfrm>
              <a:prstGeom prst="wedgeRoundRectCallout">
                <a:avLst>
                  <a:gd name="adj1" fmla="val -60283"/>
                  <a:gd name="adj2" fmla="val 9212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757" y="2471058"/>
                <a:ext cx="1554480" cy="457200"/>
              </a:xfrm>
              <a:prstGeom prst="wedgeRoundRectCallout">
                <a:avLst>
                  <a:gd name="adj1" fmla="val -60283"/>
                  <a:gd name="adj2" fmla="val 9212"/>
                  <a:gd name="adj3" fmla="val 16667"/>
                </a:avLst>
              </a:prstGeom>
              <a:blipFill>
                <a:blip r:embed="rId4"/>
                <a:stretch>
                  <a:fillRect r="-3448" b="-18987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>
              <a:xfrm>
                <a:off x="9438759" y="1898468"/>
                <a:ext cx="731520" cy="36576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759" y="1898468"/>
                <a:ext cx="731520" cy="36576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blipFill>
                <a:blip r:embed="rId5"/>
                <a:stretch>
                  <a:fillRect l="-4082" t="-117188" r="-51701" b="-189063"/>
                </a:stretch>
              </a:blipFill>
              <a:ln>
                <a:solidFill>
                  <a:srgbClr val="002060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9438759" y="2358753"/>
                <a:ext cx="1188720" cy="365760"/>
              </a:xfrm>
              <a:prstGeom prst="wedgeRoundRectCallout">
                <a:avLst>
                  <a:gd name="adj1" fmla="val -61716"/>
                  <a:gd name="adj2" fmla="val 1124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759" y="2358753"/>
                <a:ext cx="1188720" cy="365760"/>
              </a:xfrm>
              <a:prstGeom prst="wedgeRoundRectCallout">
                <a:avLst>
                  <a:gd name="adj1" fmla="val -61716"/>
                  <a:gd name="adj2" fmla="val 1124"/>
                  <a:gd name="adj3" fmla="val 16667"/>
                </a:avLst>
              </a:prstGeom>
              <a:blipFill>
                <a:blip r:embed="rId6"/>
                <a:stretch>
                  <a:fillRect r="-881" b="-20313"/>
                </a:stretch>
              </a:blipFill>
              <a:ln>
                <a:solidFill>
                  <a:srgbClr val="002060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1902821" y="4086497"/>
            <a:ext cx="3596641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5808615" y="4188821"/>
                <a:ext cx="2468880" cy="457200"/>
              </a:xfrm>
              <a:prstGeom prst="wedgeRoundRectCallout">
                <a:avLst>
                  <a:gd name="adj1" fmla="val -62857"/>
                  <a:gd name="adj2" fmla="val 17699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𝒍𝒐𝒈𝒏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>
                  <a:solidFill>
                    <a:schemeClr val="accent5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5" y="4188821"/>
                <a:ext cx="2468880" cy="457200"/>
              </a:xfrm>
              <a:prstGeom prst="wedgeRoundRectCallout">
                <a:avLst>
                  <a:gd name="adj1" fmla="val -62857"/>
                  <a:gd name="adj2" fmla="val 17699"/>
                  <a:gd name="adj3" fmla="val 16667"/>
                </a:avLst>
              </a:prstGeom>
              <a:blipFill>
                <a:blip r:embed="rId7"/>
                <a:stretch>
                  <a:fillRect b="-18182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32404" y="5338047"/>
                <a:ext cx="77271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solidFill>
                      <a:schemeClr val="accent5"/>
                    </a:solidFill>
                  </a:rPr>
                  <a:t>Running time of heap sort algorithm is: </a:t>
                </a:r>
                <a:endParaRPr lang="en-US" sz="2400" i="1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>
                  <a:solidFill>
                    <a:schemeClr val="accent5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04" y="5338047"/>
                <a:ext cx="7727192" cy="830997"/>
              </a:xfrm>
              <a:prstGeom prst="rect">
                <a:avLst/>
              </a:prstGeom>
              <a:blipFill>
                <a:blip r:embed="rId8"/>
                <a:stretch>
                  <a:fillRect l="-1183" t="-5147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8364071" y="5741894"/>
            <a:ext cx="1465729" cy="443753"/>
          </a:xfrm>
          <a:prstGeom prst="rect">
            <a:avLst/>
          </a:prstGeom>
          <a:noFill/>
          <a:ln w="2857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Shape 1">
            <a:extLst>
              <a:ext uri="{FF2B5EF4-FFF2-40B4-BE49-F238E27FC236}">
                <a16:creationId xmlns:a16="http://schemas.microsoft.com/office/drawing/2014/main" id="{0D8F9E26-924B-6662-9A97-49B0E70E0A9A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Heap sort algorithm - analysis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1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dur="1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dur="1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dur="125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dur="7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723125"/>
            <a:ext cx="7430610" cy="281841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Sorting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743200" y="3586578"/>
            <a:ext cx="7430610" cy="148213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Shell Sort, Radix Sort, Bucket Sort, Counting Sort </a:t>
            </a:r>
          </a:p>
        </p:txBody>
      </p:sp>
    </p:spTree>
    <p:extLst>
      <p:ext uri="{BB962C8B-B14F-4D97-AF65-F5344CB8AC3E}">
        <p14:creationId xmlns:p14="http://schemas.microsoft.com/office/powerpoint/2010/main" val="42644553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3525" y="1047565"/>
            <a:ext cx="11664950" cy="540721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 using shell sort.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2005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344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02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060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918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76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634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492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350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/>
            </p:nvGraphicFramePr>
            <p:xfrm>
              <a:off x="2052005" y="3478349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/>
            </p:nvGraphicFramePr>
            <p:xfrm>
              <a:off x="2052005" y="3478349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3" name="Elbow Connector 22"/>
          <p:cNvCxnSpPr/>
          <p:nvPr/>
        </p:nvCxnSpPr>
        <p:spPr>
          <a:xfrm rot="16200000" flipH="1">
            <a:off x="3796321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6539798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52005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344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202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060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91892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776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634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492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35092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/>
            </p:nvGraphicFramePr>
            <p:xfrm>
              <a:off x="2052005" y="498928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/>
            </p:nvGraphicFramePr>
            <p:xfrm>
              <a:off x="2052005" y="498928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Elbow Connector 34"/>
          <p:cNvCxnSpPr/>
          <p:nvPr/>
        </p:nvCxnSpPr>
        <p:spPr>
          <a:xfrm rot="16200000" flipH="1">
            <a:off x="4444299" y="4537737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Step 1: Divide input array into segments, where Initial Segmenting Gap = 4 (n/2)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1927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Each segment is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sorted within itself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insertion sort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72196" y="974558"/>
            <a:ext cx="34562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algorithm avoids large shifts as in case of insertion sort, if the smaller value is to the far right and has to be moved to the far left.</a:t>
            </a:r>
            <a:endParaRPr lang="en-IN" sz="1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Shape 1">
            <a:extLst>
              <a:ext uri="{FF2B5EF4-FFF2-40B4-BE49-F238E27FC236}">
                <a16:creationId xmlns:a16="http://schemas.microsoft.com/office/drawing/2014/main" id="{11F79CE1-2975-AB80-EE3C-F50052D0F285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Shell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57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  <p:cond evt="onBegin" delay="0">
                          <p:tn val="73"/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  <p:cond evt="onBegin" delay="0">
                          <p:tn val="87"/>
                        </p:cond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  <p:cond evt="onBegin" delay="0">
                          <p:tn val="101"/>
                        </p:cond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  <p:cond evt="onBegin" delay="0">
                          <p:tn val="134"/>
                        </p:cond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  <p:cond evt="onBegin" delay="0">
                          <p:tn val="139"/>
                        </p:cond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B4B2"/>
                                      </p:to>
                                    </p:animClr>
                                    <p:set>
                                      <p:cBhvr>
                                        <p:cTn id="1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/>
      <p:bldP spid="3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064" y="953584"/>
            <a:ext cx="11715411" cy="550119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elements in ascending order using shell sort.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 1: Divide input array into segments, where Initial Segmenting Gap = 4 (n/2)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47507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29994" y="319369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157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015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687394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73194" y="319369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589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7447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30594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/>
            </p:nvGraphicFramePr>
            <p:xfrm>
              <a:off x="1947507" y="2870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/>
            </p:nvGraphicFramePr>
            <p:xfrm>
              <a:off x="1947507" y="2870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Elbow Connector 47"/>
          <p:cNvCxnSpPr/>
          <p:nvPr/>
        </p:nvCxnSpPr>
        <p:spPr>
          <a:xfrm rot="16200000" flipH="1">
            <a:off x="5063700" y="2448594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947507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629994" y="448524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315794" y="4485245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001594" y="448524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87394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373194" y="448524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58994" y="4485245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44794" y="448524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30594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le 57"/>
              <p:cNvGraphicFramePr>
                <a:graphicFrameLocks noGrp="1"/>
              </p:cNvGraphicFramePr>
              <p:nvPr/>
            </p:nvGraphicFramePr>
            <p:xfrm>
              <a:off x="1947507" y="416734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le 57"/>
              <p:cNvGraphicFramePr>
                <a:graphicFrameLocks noGrp="1"/>
              </p:cNvGraphicFramePr>
              <p:nvPr/>
            </p:nvGraphicFramePr>
            <p:xfrm>
              <a:off x="1947507" y="416734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9" name="Elbow Connector 58"/>
          <p:cNvCxnSpPr/>
          <p:nvPr/>
        </p:nvCxnSpPr>
        <p:spPr>
          <a:xfrm rot="16200000" flipH="1">
            <a:off x="5708088" y="3748122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45230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27717" y="5855178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13517" y="5855178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99317" y="585517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85117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370917" y="5855178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56717" y="5855178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42517" y="585517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28317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 68"/>
              <p:cNvGraphicFramePr>
                <a:graphicFrameLocks noGrp="1"/>
              </p:cNvGraphicFramePr>
              <p:nvPr/>
            </p:nvGraphicFramePr>
            <p:xfrm>
              <a:off x="1945230" y="553357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 68"/>
              <p:cNvGraphicFramePr>
                <a:graphicFrameLocks noGrp="1"/>
              </p:cNvGraphicFramePr>
              <p:nvPr/>
            </p:nvGraphicFramePr>
            <p:xfrm>
              <a:off x="1945230" y="553357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0" name="Rectangle 69"/>
          <p:cNvSpPr/>
          <p:nvPr/>
        </p:nvSpPr>
        <p:spPr>
          <a:xfrm>
            <a:off x="8858924" y="4224048"/>
            <a:ext cx="23359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insertion sort</a:t>
            </a:r>
          </a:p>
        </p:txBody>
      </p:sp>
      <p:sp>
        <p:nvSpPr>
          <p:cNvPr id="71" name="TextShape 1">
            <a:extLst>
              <a:ext uri="{FF2B5EF4-FFF2-40B4-BE49-F238E27FC236}">
                <a16:creationId xmlns:a16="http://schemas.microsoft.com/office/drawing/2014/main" id="{CB185FA5-1842-991D-967D-4A7B7984BB9B}"/>
              </a:ext>
            </a:extLst>
          </p:cNvPr>
          <p:cNvSpPr txBox="1"/>
          <p:nvPr/>
        </p:nvSpPr>
        <p:spPr>
          <a:xfrm>
            <a:off x="311760" y="-6097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300" spc="-1" dirty="0">
                <a:solidFill>
                  <a:srgbClr val="00A4B6"/>
                </a:solidFill>
                <a:latin typeface="Algerian" panose="04020705040A02060702" pitchFamily="82" charset="0"/>
                <a:ea typeface="Cambria" panose="02040503050406030204" pitchFamily="18" charset="0"/>
                <a:cs typeface="Calibri" panose="020F0502020204030204" pitchFamily="34" charset="0"/>
              </a:rPr>
              <a:t>Shell sort - example</a:t>
            </a:r>
            <a:endParaRPr lang="en-US" sz="2300" b="0" strike="noStrike" spc="-1" dirty="0">
              <a:solidFill>
                <a:srgbClr val="000000"/>
              </a:solidFill>
              <a:latin typeface="Algerian" panose="04020705040A02060702" pitchFamily="82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mph" presetSubtype="2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5"/>
  <p:tag name="AS_OS" val="Unix 5.13.0.1021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4972</TotalTime>
  <Words>11929</Words>
  <Application>Microsoft Office PowerPoint</Application>
  <PresentationFormat>Widescreen</PresentationFormat>
  <Paragraphs>3382</Paragraphs>
  <Slides>124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124</vt:i4>
      </vt:variant>
    </vt:vector>
  </HeadingPairs>
  <TitlesOfParts>
    <vt:vector size="137" baseType="lpstr">
      <vt:lpstr>Arial</vt:lpstr>
      <vt:lpstr>Consolas</vt:lpstr>
      <vt:lpstr>Cambria Math</vt:lpstr>
      <vt:lpstr>Wingdings</vt:lpstr>
      <vt:lpstr>Calibri</vt:lpstr>
      <vt:lpstr>Cambria</vt:lpstr>
      <vt:lpstr>Wingdings 3</vt:lpstr>
      <vt:lpstr>Symbol</vt:lpstr>
      <vt:lpstr>Algerian</vt:lpstr>
      <vt:lpstr>Roboto Condensed Light</vt:lpstr>
      <vt:lpstr>PPT Template</vt:lpstr>
      <vt:lpstr>1_Office Theme</vt:lpstr>
      <vt:lpstr>2_Office Theme</vt:lpstr>
      <vt:lpstr>Unit-2: Analysis of Algorithm</vt:lpstr>
      <vt:lpstr>PowerPoint Presentation</vt:lpstr>
      <vt:lpstr>Analysis of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Asymptotic 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Control Statements</vt:lpstr>
      <vt:lpstr>PowerPoint Presentation</vt:lpstr>
      <vt:lpstr>PowerPoint Presentation</vt:lpstr>
      <vt:lpstr>PowerPoint Presentation</vt:lpstr>
      <vt:lpstr>PowerPoint Presentation</vt:lpstr>
      <vt:lpstr>Bubble Sort, Selection Sort,  Insertion Sort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Heap &amp; Heap Sort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Sorting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Amortized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Yatri Davda</cp:lastModifiedBy>
  <cp:revision>575</cp:revision>
  <dcterms:created xsi:type="dcterms:W3CDTF">2020-05-01T05:09:15Z</dcterms:created>
  <dcterms:modified xsi:type="dcterms:W3CDTF">2022-07-24T05:23:31Z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